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2" r:id="rId2"/>
    <p:sldId id="454" r:id="rId3"/>
    <p:sldId id="529" r:id="rId4"/>
    <p:sldId id="455" r:id="rId5"/>
    <p:sldId id="525" r:id="rId6"/>
    <p:sldId id="526" r:id="rId7"/>
    <p:sldId id="530" r:id="rId8"/>
    <p:sldId id="527" r:id="rId9"/>
    <p:sldId id="531" r:id="rId10"/>
    <p:sldId id="502" r:id="rId11"/>
    <p:sldId id="519" r:id="rId12"/>
    <p:sldId id="518" r:id="rId13"/>
    <p:sldId id="532" r:id="rId14"/>
    <p:sldId id="517"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99"/>
    <a:srgbClr val="008080"/>
    <a:srgbClr val="0000CC"/>
    <a:srgbClr val="339966"/>
    <a:srgbClr val="339933"/>
    <a:srgbClr val="CC3399"/>
    <a:srgbClr val="E6E6E6"/>
    <a:srgbClr val="CC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1" d="100"/>
          <a:sy n="61" d="100"/>
        </p:scale>
        <p:origin x="1374" y="42"/>
      </p:cViewPr>
      <p:guideLst>
        <p:guide orient="horz" pos="2160"/>
        <p:guide pos="2880"/>
      </p:guideLst>
    </p:cSldViewPr>
  </p:slideViewPr>
  <p:notesTextViewPr>
    <p:cViewPr>
      <p:scale>
        <a:sx n="1" d="1"/>
        <a:sy n="1" d="1"/>
      </p:scale>
      <p:origin x="0" y="0"/>
    </p:cViewPr>
  </p:notesTextViewPr>
  <p:sorterViewPr>
    <p:cViewPr>
      <p:scale>
        <a:sx n="90" d="100"/>
        <a:sy n="90" d="100"/>
      </p:scale>
      <p:origin x="0" y="-1588"/>
    </p:cViewPr>
  </p:sorterViewPr>
  <p:notesViewPr>
    <p:cSldViewPr>
      <p:cViewPr varScale="1">
        <p:scale>
          <a:sx n="83" d="100"/>
          <a:sy n="83" d="100"/>
        </p:scale>
        <p:origin x="3836"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EE3CE1-3761-4141-8D00-5C7CF5E767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34600D38-9BD7-4266-85ED-3073A469547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2C23B-94A1-4BA4-AF9B-C59E70A6A4D6}" type="datetimeFigureOut">
              <a:rPr lang="en-GB" smtClean="0"/>
              <a:t>16/09/2022</a:t>
            </a:fld>
            <a:endParaRPr lang="en-GB" dirty="0"/>
          </a:p>
        </p:txBody>
      </p:sp>
      <p:sp>
        <p:nvSpPr>
          <p:cNvPr id="4" name="Footer Placeholder 3">
            <a:extLst>
              <a:ext uri="{FF2B5EF4-FFF2-40B4-BE49-F238E27FC236}">
                <a16:creationId xmlns:a16="http://schemas.microsoft.com/office/drawing/2014/main" id="{AB738BE6-71FD-471B-A074-CD7D57D53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AC3E6EDB-1956-4048-8EB8-87AF1FA9C8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DF0AF5-D7CC-468D-B30E-E965C9CE94B0}" type="slidenum">
              <a:rPr lang="en-GB" smtClean="0"/>
              <a:t>‹#›</a:t>
            </a:fld>
            <a:endParaRPr lang="en-GB" dirty="0"/>
          </a:p>
        </p:txBody>
      </p:sp>
    </p:spTree>
    <p:extLst>
      <p:ext uri="{BB962C8B-B14F-4D97-AF65-F5344CB8AC3E}">
        <p14:creationId xmlns:p14="http://schemas.microsoft.com/office/powerpoint/2010/main" val="1884578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9A5018BD-C9AF-4FE1-9506-8FA73B899B67}" type="datetimeFigureOut">
              <a:rPr lang="en-GB"/>
              <a:pPr>
                <a:defRPr/>
              </a:pPr>
              <a:t>16/09/2022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AC5E3E8-DAE4-443C-8461-1738BCD4E607}" type="slidenum">
              <a:rPr lang="en-GB"/>
              <a:pPr>
                <a:defRPr/>
              </a:pPr>
              <a:t>‹#›</a:t>
            </a:fld>
            <a:endParaRPr lang="en-GB" dirty="0"/>
          </a:p>
        </p:txBody>
      </p:sp>
    </p:spTree>
    <p:extLst>
      <p:ext uri="{BB962C8B-B14F-4D97-AF65-F5344CB8AC3E}">
        <p14:creationId xmlns:p14="http://schemas.microsoft.com/office/powerpoint/2010/main" val="2517663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AAC5E3E8-DAE4-443C-8461-1738BCD4E607}" type="slidenum">
              <a:rPr lang="en-GB" smtClean="0"/>
              <a:pPr>
                <a:defRPr/>
              </a:pPr>
              <a:t>1</a:t>
            </a:fld>
            <a:endParaRPr lang="en-GB" dirty="0"/>
          </a:p>
        </p:txBody>
      </p:sp>
    </p:spTree>
    <p:extLst>
      <p:ext uri="{BB962C8B-B14F-4D97-AF65-F5344CB8AC3E}">
        <p14:creationId xmlns:p14="http://schemas.microsoft.com/office/powerpoint/2010/main" val="1124584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10</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016226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11</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9388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070137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263595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14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91487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2</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24036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3</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640477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4</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35465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5</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1380197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6</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193109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7</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3272250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8</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321803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F863A1E6-26F7-4CAB-80BE-5B4012225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4B4E6F57-5577-43BB-A6C0-6235510ABF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Times New Roman" panose="02020603050405020304" pitchFamily="18" charset="0"/>
            </a:endParaRPr>
          </a:p>
        </p:txBody>
      </p:sp>
      <p:sp>
        <p:nvSpPr>
          <p:cNvPr id="26628" name="Slide Number Placeholder 3">
            <a:extLst>
              <a:ext uri="{FF2B5EF4-FFF2-40B4-BE49-F238E27FC236}">
                <a16:creationId xmlns:a16="http://schemas.microsoft.com/office/drawing/2014/main" id="{9213457F-3FE8-48C6-B8F2-069850583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numCol="1" anchorCtr="0" compatLnSpc="1">
            <a:prstTxWarp prst="textNoShape">
              <a:avLst/>
            </a:prstTxWarp>
          </a:bodyPr>
          <a:lstStyle>
            <a:lvl1pPr>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1pPr>
            <a:lvl2pPr marL="742950" indent="-28575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2pPr>
            <a:lvl3pPr marL="11430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3pPr>
            <a:lvl4pPr marL="16002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4pPr>
            <a:lvl5pPr marL="2057400" indent="-228600">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tabLst>
                <a:tab pos="0" algn="l"/>
                <a:tab pos="906463" algn="l"/>
                <a:tab pos="1814513" algn="l"/>
                <a:tab pos="2722563" algn="l"/>
                <a:tab pos="3629025" algn="l"/>
                <a:tab pos="4537075" algn="l"/>
                <a:tab pos="5445125" algn="l"/>
                <a:tab pos="6353175" algn="l"/>
                <a:tab pos="7259638" algn="l"/>
                <a:tab pos="8167688" algn="l"/>
                <a:tab pos="9075738" algn="l"/>
                <a:tab pos="9983788" algn="l"/>
              </a:tabLst>
              <a:defRPr>
                <a:solidFill>
                  <a:schemeClr val="tx1"/>
                </a:solidFill>
                <a:latin typeface="Calibri" panose="020F0502020204030204" pitchFamily="34" charset="0"/>
              </a:defRPr>
            </a:lvl9pPr>
          </a:lstStyle>
          <a:p>
            <a:pPr fontAlgn="base">
              <a:spcBef>
                <a:spcPct val="0"/>
              </a:spcBef>
              <a:spcAft>
                <a:spcPct val="0"/>
              </a:spcAft>
            </a:pPr>
            <a:fld id="{38B9E29C-916C-4046-81A6-0663E0584D61}" type="slidenum">
              <a:rPr lang="en-GB" altLang="en-US" smtClean="0">
                <a:solidFill>
                  <a:srgbClr val="000000"/>
                </a:solidFill>
                <a:latin typeface="Times New Roman" panose="02020603050405020304" pitchFamily="18" charset="0"/>
                <a:ea typeface="Arial Unicode MS" pitchFamily="34" charset="-128"/>
              </a:rPr>
              <a:pPr fontAlgn="base">
                <a:spcBef>
                  <a:spcPct val="0"/>
                </a:spcBef>
                <a:spcAft>
                  <a:spcPct val="0"/>
                </a:spcAft>
              </a:pPr>
              <a:t>9</a:t>
            </a:fld>
            <a:endParaRPr lang="en-GB" altLang="en-US" dirty="0">
              <a:solidFill>
                <a:srgbClr val="000000"/>
              </a:solidFill>
              <a:latin typeface="Times New Roman" panose="02020603050405020304" pitchFamily="18" charset="0"/>
              <a:ea typeface="Arial Unicode MS" pitchFamily="34" charset="-128"/>
            </a:endParaRPr>
          </a:p>
        </p:txBody>
      </p:sp>
    </p:spTree>
    <p:extLst>
      <p:ext uri="{BB962C8B-B14F-4D97-AF65-F5344CB8AC3E}">
        <p14:creationId xmlns:p14="http://schemas.microsoft.com/office/powerpoint/2010/main" val="2926196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0482D94-CD63-4FDA-AABA-A358C0ACE5CA}" type="datetimeFigureOut">
              <a:rPr lang="en-GB"/>
              <a:pPr>
                <a:defRPr/>
              </a:pPr>
              <a:t>16/09/2022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D450950-8B82-4F7A-AB11-564FA29B6AA7}" type="slidenum">
              <a:rPr lang="en-GB"/>
              <a:pPr>
                <a:defRPr/>
              </a:pPr>
              <a:t>‹#›</a:t>
            </a:fld>
            <a:endParaRPr lang="en-GB" dirty="0"/>
          </a:p>
        </p:txBody>
      </p:sp>
    </p:spTree>
    <p:extLst>
      <p:ext uri="{BB962C8B-B14F-4D97-AF65-F5344CB8AC3E}">
        <p14:creationId xmlns:p14="http://schemas.microsoft.com/office/powerpoint/2010/main" val="1412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786A456-7A10-4C20-8DB8-FC2F184F0B5C}" type="datetimeFigureOut">
              <a:rPr lang="en-GB"/>
              <a:pPr>
                <a:defRPr/>
              </a:pPr>
              <a:t>16/09/2022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2906BF9-F07C-4F52-A82F-A3E8BE051AFD}" type="slidenum">
              <a:rPr lang="en-GB"/>
              <a:pPr>
                <a:defRPr/>
              </a:pPr>
              <a:t>‹#›</a:t>
            </a:fld>
            <a:endParaRPr lang="en-GB" dirty="0"/>
          </a:p>
        </p:txBody>
      </p:sp>
    </p:spTree>
    <p:extLst>
      <p:ext uri="{BB962C8B-B14F-4D97-AF65-F5344CB8AC3E}">
        <p14:creationId xmlns:p14="http://schemas.microsoft.com/office/powerpoint/2010/main" val="55010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BB2B67-BA79-4C61-8348-2183529BDF30}" type="datetimeFigureOut">
              <a:rPr lang="en-GB"/>
              <a:pPr>
                <a:defRPr/>
              </a:pPr>
              <a:t>16/09/2022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4AECB73-3CC0-4912-8AD4-8B2111982D49}" type="slidenum">
              <a:rPr lang="en-GB"/>
              <a:pPr>
                <a:defRPr/>
              </a:pPr>
              <a:t>‹#›</a:t>
            </a:fld>
            <a:endParaRPr lang="en-GB" dirty="0"/>
          </a:p>
        </p:txBody>
      </p:sp>
    </p:spTree>
    <p:extLst>
      <p:ext uri="{BB962C8B-B14F-4D97-AF65-F5344CB8AC3E}">
        <p14:creationId xmlns:p14="http://schemas.microsoft.com/office/powerpoint/2010/main" val="3333668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En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431800" y="1988817"/>
            <a:ext cx="8280400" cy="461665"/>
          </a:xfrm>
          <a:prstGeom prst="rect">
            <a:avLst/>
          </a:prstGeom>
        </p:spPr>
        <p:txBody>
          <a:bodyPr>
            <a:spAutoFit/>
          </a:bodyPr>
          <a:lstStyle>
            <a:lvl1pPr marL="0" indent="0">
              <a:buNone/>
              <a:defRPr sz="2400" baseline="0">
                <a:latin typeface="Arial" panose="020B0604020202020204"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2251069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CCD2E31-8689-4A2F-B8FE-CB1AED56FD03}" type="datetimeFigureOut">
              <a:rPr lang="en-GB"/>
              <a:pPr>
                <a:defRPr/>
              </a:pPr>
              <a:t>16/09/2022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2F6738E-CA8F-4CEC-943D-9F3365B9064B}" type="slidenum">
              <a:rPr lang="en-GB"/>
              <a:pPr>
                <a:defRPr/>
              </a:pPr>
              <a:t>‹#›</a:t>
            </a:fld>
            <a:endParaRPr lang="en-GB" dirty="0"/>
          </a:p>
        </p:txBody>
      </p:sp>
    </p:spTree>
    <p:extLst>
      <p:ext uri="{BB962C8B-B14F-4D97-AF65-F5344CB8AC3E}">
        <p14:creationId xmlns:p14="http://schemas.microsoft.com/office/powerpoint/2010/main" val="207110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0434A90-6C3F-40FF-B763-27133BD19C72}" type="datetimeFigureOut">
              <a:rPr lang="en-GB"/>
              <a:pPr>
                <a:defRPr/>
              </a:pPr>
              <a:t>16/09/2022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7084A4C-E09D-4D2B-946F-E744E2621984}" type="slidenum">
              <a:rPr lang="en-GB"/>
              <a:pPr>
                <a:defRPr/>
              </a:pPr>
              <a:t>‹#›</a:t>
            </a:fld>
            <a:endParaRPr lang="en-GB" dirty="0"/>
          </a:p>
        </p:txBody>
      </p:sp>
    </p:spTree>
    <p:extLst>
      <p:ext uri="{BB962C8B-B14F-4D97-AF65-F5344CB8AC3E}">
        <p14:creationId xmlns:p14="http://schemas.microsoft.com/office/powerpoint/2010/main" val="320633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C3956F9-C4EA-49AA-A886-B5DC5F0F8912}" type="datetimeFigureOut">
              <a:rPr lang="en-GB"/>
              <a:pPr>
                <a:defRPr/>
              </a:pPr>
              <a:t>16/09/2022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F77E216-C900-4974-B1BF-0205C841E8DE}" type="slidenum">
              <a:rPr lang="en-GB"/>
              <a:pPr>
                <a:defRPr/>
              </a:pPr>
              <a:t>‹#›</a:t>
            </a:fld>
            <a:endParaRPr lang="en-GB" dirty="0"/>
          </a:p>
        </p:txBody>
      </p:sp>
    </p:spTree>
    <p:extLst>
      <p:ext uri="{BB962C8B-B14F-4D97-AF65-F5344CB8AC3E}">
        <p14:creationId xmlns:p14="http://schemas.microsoft.com/office/powerpoint/2010/main" val="402965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BE089F3-B41C-4A2F-B6E1-7A1B4BC1E4E0}" type="datetimeFigureOut">
              <a:rPr lang="en-GB"/>
              <a:pPr>
                <a:defRPr/>
              </a:pPr>
              <a:t>16/09/2022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CB9BC834-29BA-4B9F-9312-A20F97BC61EC}" type="slidenum">
              <a:rPr lang="en-GB"/>
              <a:pPr>
                <a:defRPr/>
              </a:pPr>
              <a:t>‹#›</a:t>
            </a:fld>
            <a:endParaRPr lang="en-GB" dirty="0"/>
          </a:p>
        </p:txBody>
      </p:sp>
    </p:spTree>
    <p:extLst>
      <p:ext uri="{BB962C8B-B14F-4D97-AF65-F5344CB8AC3E}">
        <p14:creationId xmlns:p14="http://schemas.microsoft.com/office/powerpoint/2010/main" val="99409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1A0B39B-7811-406B-8A6E-4CBA606BA2B6}" type="datetimeFigureOut">
              <a:rPr lang="en-GB"/>
              <a:pPr>
                <a:defRPr/>
              </a:pPr>
              <a:t>16/09/2022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53D13FB-15DA-4427-AE52-2156AAD72EED}" type="slidenum">
              <a:rPr lang="en-GB"/>
              <a:pPr>
                <a:defRPr/>
              </a:pPr>
              <a:t>‹#›</a:t>
            </a:fld>
            <a:endParaRPr lang="en-GB" dirty="0"/>
          </a:p>
        </p:txBody>
      </p:sp>
    </p:spTree>
    <p:extLst>
      <p:ext uri="{BB962C8B-B14F-4D97-AF65-F5344CB8AC3E}">
        <p14:creationId xmlns:p14="http://schemas.microsoft.com/office/powerpoint/2010/main" val="1433198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396AAA-F5A3-4EC8-AA28-F046C3ABB575}" type="datetimeFigureOut">
              <a:rPr lang="en-GB"/>
              <a:pPr>
                <a:defRPr/>
              </a:pPr>
              <a:t>16/09/2022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E43D7BC2-8F5D-49B4-9504-2A52C4EA618C}" type="slidenum">
              <a:rPr lang="en-GB"/>
              <a:pPr>
                <a:defRPr/>
              </a:pPr>
              <a:t>‹#›</a:t>
            </a:fld>
            <a:endParaRPr lang="en-GB" dirty="0"/>
          </a:p>
        </p:txBody>
      </p:sp>
    </p:spTree>
    <p:extLst>
      <p:ext uri="{BB962C8B-B14F-4D97-AF65-F5344CB8AC3E}">
        <p14:creationId xmlns:p14="http://schemas.microsoft.com/office/powerpoint/2010/main" val="1568976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541093-D964-4B67-B288-D299BFDF4174}" type="datetimeFigureOut">
              <a:rPr lang="en-GB"/>
              <a:pPr>
                <a:defRPr/>
              </a:pPr>
              <a:t>16/09/2022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F19046E-5E03-44E0-8261-BE77F81877F4}" type="slidenum">
              <a:rPr lang="en-GB"/>
              <a:pPr>
                <a:defRPr/>
              </a:pPr>
              <a:t>‹#›</a:t>
            </a:fld>
            <a:endParaRPr lang="en-GB" dirty="0"/>
          </a:p>
        </p:txBody>
      </p:sp>
    </p:spTree>
    <p:extLst>
      <p:ext uri="{BB962C8B-B14F-4D97-AF65-F5344CB8AC3E}">
        <p14:creationId xmlns:p14="http://schemas.microsoft.com/office/powerpoint/2010/main" val="324938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3F0456C-33E1-47E7-9F26-52F3A7995EA8}" type="datetimeFigureOut">
              <a:rPr lang="en-GB"/>
              <a:pPr>
                <a:defRPr/>
              </a:pPr>
              <a:t>16/09/2022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9928B71-C3A7-4388-AE5D-9297146FCF95}" type="slidenum">
              <a:rPr lang="en-GB"/>
              <a:pPr>
                <a:defRPr/>
              </a:pPr>
              <a:t>‹#›</a:t>
            </a:fld>
            <a:endParaRPr lang="en-GB" dirty="0"/>
          </a:p>
        </p:txBody>
      </p:sp>
    </p:spTree>
    <p:extLst>
      <p:ext uri="{BB962C8B-B14F-4D97-AF65-F5344CB8AC3E}">
        <p14:creationId xmlns:p14="http://schemas.microsoft.com/office/powerpoint/2010/main" val="375705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7057665-8017-41E0-9C8B-5D3CF9F6172E}" type="datetimeFigureOut">
              <a:rPr lang="en-GB"/>
              <a:pPr>
                <a:defRPr/>
              </a:pPr>
              <a:t>16/09/2022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B744455-F108-4A3F-987A-1F6929325520}"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irtoaction.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britishcouncil.org/society/social-enterprise/reports/other-repor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dialib.cmcdn.dk/medialibrary/51432DDB-BBE3-4327-85F4-BE3493077470/Mathias_Hein_Jessen.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repository.vnu.edu.vn/handle/VNU_123/2065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ore.ac.uk/download/pdf/76366305.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eslie.huckfield@gcu.ac.u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huckfield.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64C269-DB4B-4A88-BE29-75676EDB93C5}"/>
              </a:ext>
            </a:extLst>
          </p:cNvPr>
          <p:cNvSpPr>
            <a:spLocks noGrp="1"/>
          </p:cNvSpPr>
          <p:nvPr>
            <p:ph type="body" sz="quarter" idx="10"/>
          </p:nvPr>
        </p:nvSpPr>
        <p:spPr>
          <a:xfrm>
            <a:off x="-108520" y="0"/>
            <a:ext cx="9252520" cy="7245060"/>
          </a:xfrm>
        </p:spPr>
        <p:style>
          <a:lnRef idx="2">
            <a:schemeClr val="accent1"/>
          </a:lnRef>
          <a:fillRef idx="1">
            <a:schemeClr val="lt1"/>
          </a:fillRef>
          <a:effectRef idx="0">
            <a:schemeClr val="accent1"/>
          </a:effectRef>
          <a:fontRef idx="minor">
            <a:schemeClr val="dk1"/>
          </a:fontRef>
        </p:style>
        <p:txBody>
          <a:bodyPr/>
          <a:lstStyle/>
          <a:p>
            <a:pPr algn="ctr"/>
            <a:endParaRPr lang="en-GB" sz="2800" b="1" dirty="0">
              <a:solidFill>
                <a:srgbClr val="0000CC"/>
              </a:solidFill>
              <a:latin typeface="+mn-lt"/>
            </a:endParaRPr>
          </a:p>
          <a:p>
            <a:pPr algn="ctr"/>
            <a:endParaRPr lang="en-GB" sz="2800" b="1" dirty="0">
              <a:solidFill>
                <a:srgbClr val="0000CC"/>
              </a:solidFill>
              <a:latin typeface="+mn-lt"/>
            </a:endParaRPr>
          </a:p>
          <a:p>
            <a:pPr algn="ctr"/>
            <a:endParaRPr lang="en-GB" sz="3600" b="1" dirty="0">
              <a:solidFill>
                <a:srgbClr val="008080"/>
              </a:solidFill>
              <a:latin typeface="+mn-lt"/>
            </a:endParaRPr>
          </a:p>
          <a:p>
            <a:pPr algn="ctr"/>
            <a:endParaRPr lang="en-GB" sz="3600" b="1" dirty="0">
              <a:solidFill>
                <a:srgbClr val="008080"/>
              </a:solidFill>
              <a:latin typeface="+mn-lt"/>
            </a:endParaRPr>
          </a:p>
          <a:p>
            <a:pPr algn="ctr"/>
            <a:r>
              <a:rPr lang="en-GB" sz="3600" b="1" dirty="0">
                <a:solidFill>
                  <a:srgbClr val="008080"/>
                </a:solidFill>
                <a:latin typeface="+mn-lt"/>
              </a:rPr>
              <a:t>Hangzhou International Academy</a:t>
            </a:r>
          </a:p>
          <a:p>
            <a:pPr algn="ctr"/>
            <a:r>
              <a:rPr lang="ja-JP" altLang="en-US" sz="3600" b="1" dirty="0">
                <a:solidFill>
                  <a:srgbClr val="008080"/>
                </a:solidFill>
                <a:latin typeface="+mn-lt"/>
              </a:rPr>
              <a:t>杭州国际学术中心</a:t>
            </a:r>
            <a:endParaRPr lang="en-GB" sz="3600" b="1" dirty="0">
              <a:solidFill>
                <a:srgbClr val="008080"/>
              </a:solidFill>
              <a:latin typeface="+mn-lt"/>
            </a:endParaRPr>
          </a:p>
          <a:p>
            <a:pPr algn="ctr"/>
            <a:endParaRPr lang="en-GB" dirty="0">
              <a:solidFill>
                <a:srgbClr val="008080"/>
              </a:solidFill>
              <a:effectLst/>
              <a:latin typeface="Calibri" panose="020F0502020204030204" pitchFamily="34" charset="0"/>
              <a:ea typeface="Calibri" panose="020F0502020204030204" pitchFamily="34" charset="0"/>
            </a:endParaRPr>
          </a:p>
          <a:p>
            <a:pPr algn="ctr"/>
            <a:r>
              <a:rPr lang="en-GB" sz="3600" dirty="0">
                <a:solidFill>
                  <a:srgbClr val="008080"/>
                </a:solidFill>
                <a:effectLst/>
                <a:latin typeface="Calibri" panose="020F0502020204030204" pitchFamily="34" charset="0"/>
                <a:ea typeface="Calibri" panose="020F0502020204030204" pitchFamily="34" charset="0"/>
              </a:rPr>
              <a:t>Sustainability of Services with Non Profits</a:t>
            </a:r>
          </a:p>
          <a:p>
            <a:pPr algn="ctr"/>
            <a:endParaRPr lang="en-GB" sz="3200" dirty="0">
              <a:solidFill>
                <a:srgbClr val="008080"/>
              </a:solidFill>
              <a:latin typeface="+mn-lt"/>
            </a:endParaRPr>
          </a:p>
          <a:p>
            <a:pPr algn="ctr"/>
            <a:r>
              <a:rPr lang="en-GB" sz="3200" dirty="0">
                <a:solidFill>
                  <a:srgbClr val="008080"/>
                </a:solidFill>
                <a:latin typeface="+mn-lt"/>
              </a:rPr>
              <a:t>LESLIE HUCKFIELD</a:t>
            </a:r>
          </a:p>
          <a:p>
            <a:pPr algn="ctr"/>
            <a:r>
              <a:rPr lang="en-GB" sz="3200" dirty="0">
                <a:solidFill>
                  <a:srgbClr val="008080"/>
                </a:solidFill>
                <a:latin typeface="+mn-lt"/>
              </a:rPr>
              <a:t>SATURDAY 17 SEPTEMBER 2022</a:t>
            </a:r>
            <a:endParaRPr lang="en-GB" dirty="0">
              <a:solidFill>
                <a:srgbClr val="008080"/>
              </a:solidFill>
            </a:endParaRPr>
          </a:p>
          <a:p>
            <a:pPr algn="ctr"/>
            <a:endParaRPr lang="en-GB" dirty="0">
              <a:solidFill>
                <a:srgbClr val="008080"/>
              </a:solidFill>
            </a:endParaRPr>
          </a:p>
        </p:txBody>
      </p:sp>
      <p:sp>
        <p:nvSpPr>
          <p:cNvPr id="3" name="AutoShape 2">
            <a:extLst>
              <a:ext uri="{FF2B5EF4-FFF2-40B4-BE49-F238E27FC236}">
                <a16:creationId xmlns:a16="http://schemas.microsoft.com/office/drawing/2014/main" id="{E1C9D6F8-3365-8E51-A51C-FE17B9663BC3}"/>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 name="AutoShape 4">
            <a:hlinkClick r:id="rId3"/>
            <a:extLst>
              <a:ext uri="{FF2B5EF4-FFF2-40B4-BE49-F238E27FC236}">
                <a16:creationId xmlns:a16="http://schemas.microsoft.com/office/drawing/2014/main" id="{06883901-F1A9-FBD4-EBBB-28CCB1E42A47}"/>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6" name="Picture 2">
            <a:extLst>
              <a:ext uri="{FF2B5EF4-FFF2-40B4-BE49-F238E27FC236}">
                <a16:creationId xmlns:a16="http://schemas.microsoft.com/office/drawing/2014/main" id="{63CD2461-45CE-53C7-A956-589542EF9E5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0"/>
            <a:ext cx="2339752" cy="206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5217310"/>
      </p:ext>
    </p:extLst>
  </p:cSld>
  <p:clrMapOvr>
    <a:masterClrMapping/>
  </p:clrMapOvr>
  <mc:AlternateContent xmlns:mc="http://schemas.openxmlformats.org/markup-compatibility/2006" xmlns:p14="http://schemas.microsoft.com/office/powerpoint/2010/main">
    <mc:Choice Requires="p14">
      <p:transition spd="slow" p14:dur="2000" advTm="27667"/>
    </mc:Choice>
    <mc:Fallback xmlns="">
      <p:transition spd="slow" advTm="2766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Title 1">
            <a:extLst>
              <a:ext uri="{FF2B5EF4-FFF2-40B4-BE49-F238E27FC236}">
                <a16:creationId xmlns:a16="http://schemas.microsoft.com/office/drawing/2014/main" id="{A981BDFD-CE8A-4566-A91D-7954F017F2D2}"/>
              </a:ext>
            </a:extLst>
          </p:cNvPr>
          <p:cNvSpPr>
            <a:spLocks noGrp="1"/>
          </p:cNvSpPr>
          <p:nvPr>
            <p:ph type="title"/>
          </p:nvPr>
        </p:nvSpPr>
        <p:spPr>
          <a:xfrm>
            <a:off x="238887" y="320040"/>
            <a:ext cx="8725601" cy="372656"/>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Consequence and Conclusion</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D26FE5B2-2A0E-43A6-90D7-8BD019381ECA}"/>
              </a:ext>
            </a:extLst>
          </p:cNvPr>
          <p:cNvSpPr txBox="1"/>
          <p:nvPr/>
        </p:nvSpPr>
        <p:spPr>
          <a:xfrm>
            <a:off x="323527" y="836712"/>
            <a:ext cx="8577013" cy="7081939"/>
          </a:xfrm>
          <a:prstGeom prst="rect">
            <a:avLst/>
          </a:prstGeom>
          <a:noFill/>
        </p:spPr>
        <p:txBody>
          <a:bodyPr wrap="square">
            <a:spAutoFit/>
          </a:bodyPr>
          <a:lstStyle/>
          <a:p>
            <a:pPr marL="342900" indent="-342900" algn="just">
              <a:spcBef>
                <a:spcPts val="1200"/>
              </a:spcBef>
              <a:spcAft>
                <a:spcPts val="1200"/>
              </a:spcAft>
              <a:buFont typeface="Arial" panose="020B0604020202020204" pitchFamily="34" charset="0"/>
              <a:buChar char="•"/>
            </a:pPr>
            <a:r>
              <a:rPr lang="en-GB" sz="2800">
                <a:solidFill>
                  <a:srgbClr val="002060"/>
                </a:solidFill>
                <a:effectLst/>
                <a:latin typeface="Calibri" panose="020F0502020204030204" pitchFamily="34" charset="0"/>
                <a:ea typeface="Calibri" panose="020F0502020204030204" pitchFamily="34" charset="0"/>
                <a:cs typeface="Calibri" panose="020F0502020204030204" pitchFamily="34" charset="0"/>
              </a:rPr>
              <a:t>Much </a:t>
            </a: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academic research on non profits and social enterprise in China dominated by Western concepts and Western research background, especially from UK, New Zealand, Hong Kong SAR</a:t>
            </a:r>
          </a:p>
          <a:p>
            <a:pPr marL="342900" indent="-342900" algn="just">
              <a:spcBef>
                <a:spcPts val="1200"/>
              </a:spcBef>
              <a:spcAft>
                <a:spcPts val="1200"/>
              </a:spcAft>
              <a:buFont typeface="Arial" panose="020B0604020202020204" pitchFamily="34" charset="0"/>
              <a:buChar char="•"/>
            </a:pPr>
            <a:r>
              <a:rPr lang="en-GB" sz="2800" dirty="0">
                <a:solidFill>
                  <a:srgbClr val="C00000"/>
                </a:solidFill>
                <a:ea typeface="Calibri" panose="020F0502020204030204" pitchFamily="34" charset="0"/>
                <a:cs typeface="Calibri" panose="020F0502020204030204" pitchFamily="34" charset="0"/>
              </a:rPr>
              <a:t>Versed </a:t>
            </a:r>
            <a:r>
              <a:rPr lang="en-GB" sz="2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in concepts which in effect represent new colonialism which in many cases hardly promote sustainable stable delivery. </a:t>
            </a:r>
          </a:p>
          <a:p>
            <a:pPr marL="342900" indent="-342900" algn="just">
              <a:spcBef>
                <a:spcPts val="1200"/>
              </a:spcBef>
              <a:spcAft>
                <a:spcPts val="1200"/>
              </a:spcAft>
              <a:buFont typeface="Arial" panose="020B0604020202020204" pitchFamily="34" charset="0"/>
              <a:buChar char="•"/>
            </a:pPr>
            <a:r>
              <a:rPr lang="en-GB" sz="28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These are grounds for further study, especially through securing responses from Chinese local and central government.  </a:t>
            </a:r>
            <a:endParaRPr lang="en-GB"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90000"/>
              </a:lnSpc>
              <a:buFont typeface="Arial" panose="020B0604020202020204" pitchFamily="34" charset="0"/>
              <a:buChar char="•"/>
            </a:pPr>
            <a:endParaRPr lang="en-GB" sz="2400" dirty="0">
              <a:solidFill>
                <a:srgbClr val="C00000"/>
              </a:solidFill>
            </a:endParaRPr>
          </a:p>
          <a:p>
            <a:pPr marL="342900" indent="-342900">
              <a:lnSpc>
                <a:spcPct val="90000"/>
              </a:lnSpc>
              <a:buFont typeface="Arial" panose="020B0604020202020204" pitchFamily="34" charset="0"/>
              <a:buChar char="•"/>
            </a:pPr>
            <a:endParaRPr lang="en-GB" sz="2400" dirty="0">
              <a:solidFill>
                <a:srgbClr val="C00000"/>
              </a:solidFill>
            </a:endParaRPr>
          </a:p>
          <a:p>
            <a:pPr marL="342900" indent="-342900">
              <a:lnSpc>
                <a:spcPct val="90000"/>
              </a:lnSpc>
              <a:buFont typeface="Arial" panose="020B0604020202020204" pitchFamily="34" charset="0"/>
              <a:buChar char="•"/>
            </a:pPr>
            <a:endParaRPr lang="en-GB" sz="2400" dirty="0"/>
          </a:p>
          <a:p>
            <a:pPr>
              <a:lnSpc>
                <a:spcPct val="90000"/>
              </a:lnSpc>
            </a:pPr>
            <a:endParaRPr lang="en-GB" sz="2400" dirty="0"/>
          </a:p>
          <a:p>
            <a:pPr>
              <a:lnSpc>
                <a:spcPct val="90000"/>
              </a:lnSpc>
            </a:pPr>
            <a:endParaRPr lang="en-GB" sz="2400" b="0" dirty="0">
              <a:effectLst/>
            </a:endParaRPr>
          </a:p>
          <a:p>
            <a:pPr>
              <a:lnSpc>
                <a:spcPct val="90000"/>
              </a:lnSpc>
            </a:pPr>
            <a:endParaRPr lang="en-GB" sz="1800" b="0" dirty="0">
              <a:effectLst/>
            </a:endParaRPr>
          </a:p>
        </p:txBody>
      </p:sp>
    </p:spTree>
    <p:extLst>
      <p:ext uri="{BB962C8B-B14F-4D97-AF65-F5344CB8AC3E}">
        <p14:creationId xmlns:p14="http://schemas.microsoft.com/office/powerpoint/2010/main" val="2432026487"/>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1" y="1"/>
            <a:ext cx="9144000" cy="404663"/>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 </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476672"/>
            <a:ext cx="9144000" cy="6381328"/>
          </a:xfrm>
        </p:spPr>
        <p:txBody>
          <a:bodyPr>
            <a:normAutofit fontScale="85000" lnSpcReduction="10000"/>
          </a:bodyPr>
          <a:lstStyle/>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rPr>
              <a:t>Bornstein, D. (2004). </a:t>
            </a:r>
            <a:r>
              <a:rPr lang="en-GB" sz="1800" i="1" dirty="0">
                <a:solidFill>
                  <a:srgbClr val="CC0099"/>
                </a:solidFill>
                <a:effectLst/>
                <a:latin typeface="Calibri" panose="020F0502020204030204" pitchFamily="34" charset="0"/>
                <a:ea typeface="Calibri" panose="020F0502020204030204" pitchFamily="34" charset="0"/>
              </a:rPr>
              <a:t>How the Change the World: Social Entrepreneurs and the Power of New Ideas.</a:t>
            </a:r>
            <a:r>
              <a:rPr lang="en-GB" sz="1800" dirty="0">
                <a:solidFill>
                  <a:srgbClr val="CC0099"/>
                </a:solidFill>
                <a:effectLst/>
                <a:latin typeface="Calibri" panose="020F0502020204030204" pitchFamily="34" charset="0"/>
                <a:ea typeface="Calibri" panose="020F0502020204030204" pitchFamily="34" charset="0"/>
              </a:rPr>
              <a:t> (Vol. 2004). Oxford University Press.</a:t>
            </a: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British Council, Economic and Social Commission for Asia and the Pacific (ESCAP), &amp; Social Enterprise UK. (2021).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The State of Social Enterprise in South East Asia</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(British Council on South East Asia). British Council.</a:t>
            </a:r>
          </a:p>
          <a:p>
            <a:pPr marL="87313" indent="-87313">
              <a:lnSpc>
                <a:spcPct val="90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British Council. (2022, March).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Mapping Studies and Other Reports | British Council</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British Council. </a:t>
            </a:r>
            <a:r>
              <a:rPr lang="en-GB" sz="18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https://www.britishcouncil.org/society/social-enterprise/reports/other-reports</a:t>
            </a:r>
            <a:endParaRPr lang="en-GB" sz="18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Defourny, J. &amp; Shin‐Yang Kim. (2011). Emerging models of social enterprise in Eastern Asia: A cross‐country analysis.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Social Enterprise Journal</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7</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(1), 86–111.</a:t>
            </a: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DiMaggio, P. J., &amp; Powell, W. W. (1983). The Iron Cage Revisited: Institutional Isomorphism and Collective Rationality in Organizational Fields.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American Sociological Review</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48</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(2), 147–160.</a:t>
            </a: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Huckfield, L. (2022). U.K. Financialization of Public Service Delivery Goes Global.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Canadian Journal of Nonprofit and Social Economy Research</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13</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(S1), 34–52.</a:t>
            </a: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Jessen, M. H. (2019). Civil Society, Neoliberalism and the Third Way in Denmark. </a:t>
            </a:r>
            <a:r>
              <a:rPr lang="en-GB" sz="1800" i="1"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ReNEW – Reimagining Norden in an Evolving World</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 14. </a:t>
            </a:r>
            <a:r>
              <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hlinkClick r:id="rId4"/>
              </a:rPr>
              <a:t>https://medialib.cmcdn.dk/medialibrary/51432DDB-BBE3-4327-85F4-BE3493077470/Mathias_Hein_Jessen.pdf</a:t>
            </a:r>
            <a:endParaRPr lang="en-GB" sz="1800" dirty="0">
              <a:solidFill>
                <a:srgbClr val="CC0099"/>
              </a:solidFill>
              <a:effectLst/>
              <a:latin typeface="Calibri" panose="020F0502020204030204" pitchFamily="34" charset="0"/>
              <a:ea typeface="Calibri" panose="020F0502020204030204" pitchFamily="34" charset="0"/>
              <a:cs typeface="Calibri" panose="020F0502020204030204" pitchFamily="34" charset="0"/>
            </a:endParaRP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Jia, X. (2020). Priming the pump of impact entrepreneurship and social finance in China.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Agriculture and Human Values</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Symposium</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t>
            </a: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Kerlin, J. A., Lall, S. A., Peng, S., &amp; Cui, T. S. (2021). Institutional intermediaries as legitimizing agents for social enterprise in China and India.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Public Management Review</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23</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(5), 731–753.</a:t>
            </a:r>
          </a:p>
          <a:p>
            <a:pPr marL="88900" indent="-88900">
              <a:lnSpc>
                <a:spcPct val="107000"/>
              </a:lnSpc>
              <a:spcAft>
                <a:spcPts val="800"/>
              </a:spcAft>
            </a:pP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Kerlin, J. A., Peng, S., &amp; Cui, T. S. (2021). Strategic responses of social enterprises to institutional pressures in China.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Journal of Asian Public Policy</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14</a:t>
            </a:r>
            <a:r>
              <a:rPr lang="en-GB" sz="18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(2), 200–224.</a:t>
            </a:r>
          </a:p>
          <a:p>
            <a:pPr marL="87313" indent="-87313">
              <a:lnSpc>
                <a:spcPct val="90000"/>
              </a:lnSpc>
              <a:spcAft>
                <a:spcPts val="800"/>
              </a:spcAft>
            </a:pPr>
            <a:endParaRPr lang="en-GB" sz="1800"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128"/>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54659953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1"/>
            <a:ext cx="9144000" cy="332655"/>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243408"/>
            <a:ext cx="9144000" cy="7560840"/>
          </a:xfrm>
        </p:spPr>
        <p:txBody>
          <a:bodyPr>
            <a:normAutofit fontScale="77500" lnSpcReduction="20000"/>
          </a:bodyPr>
          <a:lstStyle/>
          <a:p>
            <a:pPr marL="88900" indent="-88900">
              <a:lnSpc>
                <a:spcPct val="107000"/>
              </a:lnSpc>
              <a:spcAft>
                <a:spcPts val="800"/>
              </a:spcAft>
            </a:pPr>
            <a:endParaRPr lang="en-GB" sz="2100" dirty="0">
              <a:solidFill>
                <a:srgbClr val="CC0099"/>
              </a:solidFill>
              <a:effectLst/>
              <a:ea typeface="Calibri" panose="020F0502020204030204" pitchFamily="34" charset="0"/>
              <a:cs typeface="Times New Roman" panose="02020603050405020304" pitchFamily="18" charset="0"/>
            </a:endParaRPr>
          </a:p>
          <a:p>
            <a:pPr marL="88900" indent="-88900">
              <a:lnSpc>
                <a:spcPct val="107000"/>
              </a:lnSpc>
              <a:spcAft>
                <a:spcPts val="800"/>
              </a:spcAft>
            </a:pPr>
            <a:endParaRPr lang="en-GB" sz="2300" dirty="0">
              <a:solidFill>
                <a:srgbClr val="CC0099"/>
              </a:solidFill>
              <a:effectLst/>
              <a:ea typeface="Calibri" panose="020F0502020204030204" pitchFamily="34" charset="0"/>
              <a:cs typeface="Times New Roman" panose="02020603050405020304" pitchFamily="18" charset="0"/>
            </a:endParaRPr>
          </a:p>
          <a:p>
            <a:pPr marL="88900" indent="-88900">
              <a:lnSpc>
                <a:spcPct val="107000"/>
              </a:lnSpc>
              <a:spcAft>
                <a:spcPts val="800"/>
              </a:spcAft>
            </a:pPr>
            <a:r>
              <a:rPr lang="en-GB" sz="2300" dirty="0">
                <a:solidFill>
                  <a:srgbClr val="CC0099"/>
                </a:solidFill>
                <a:effectLst/>
                <a:ea typeface="Calibri" panose="020F0502020204030204" pitchFamily="34" charset="0"/>
                <a:cs typeface="Times New Roman" panose="02020603050405020304" pitchFamily="18" charset="0"/>
              </a:rPr>
              <a:t>Kerlin, J. A., Lall, S. A., Peng, S., &amp; Cui, T. S. (2021). Institutional intermediaries as legitimizing agents for social enterprise in China and India. </a:t>
            </a:r>
            <a:r>
              <a:rPr lang="en-GB" sz="2300" i="1" dirty="0">
                <a:solidFill>
                  <a:srgbClr val="CC0099"/>
                </a:solidFill>
                <a:effectLst/>
                <a:ea typeface="Calibri" panose="020F0502020204030204" pitchFamily="34" charset="0"/>
                <a:cs typeface="Times New Roman" panose="02020603050405020304" pitchFamily="18" charset="0"/>
              </a:rPr>
              <a:t>Public Management Review</a:t>
            </a:r>
            <a:r>
              <a:rPr lang="en-GB" sz="2300" dirty="0">
                <a:solidFill>
                  <a:srgbClr val="CC0099"/>
                </a:solidFill>
                <a:effectLst/>
                <a:ea typeface="Calibri" panose="020F0502020204030204" pitchFamily="34" charset="0"/>
                <a:cs typeface="Times New Roman" panose="02020603050405020304" pitchFamily="18" charset="0"/>
              </a:rPr>
              <a:t>, </a:t>
            </a:r>
            <a:r>
              <a:rPr lang="en-GB" sz="2300" i="1" dirty="0">
                <a:solidFill>
                  <a:srgbClr val="CC0099"/>
                </a:solidFill>
                <a:effectLst/>
                <a:ea typeface="Calibri" panose="020F0502020204030204" pitchFamily="34" charset="0"/>
                <a:cs typeface="Times New Roman" panose="02020603050405020304" pitchFamily="18" charset="0"/>
              </a:rPr>
              <a:t>23</a:t>
            </a:r>
            <a:r>
              <a:rPr lang="en-GB" sz="2300" dirty="0">
                <a:solidFill>
                  <a:srgbClr val="CC0099"/>
                </a:solidFill>
                <a:effectLst/>
                <a:ea typeface="Calibri" panose="020F0502020204030204" pitchFamily="34" charset="0"/>
                <a:cs typeface="Times New Roman" panose="02020603050405020304" pitchFamily="18" charset="0"/>
              </a:rPr>
              <a:t>(5), 731–753.</a:t>
            </a:r>
          </a:p>
          <a:p>
            <a:pPr marL="88900" indent="-88900">
              <a:lnSpc>
                <a:spcPct val="107000"/>
              </a:lnSpc>
              <a:spcAft>
                <a:spcPts val="800"/>
              </a:spcAft>
            </a:pPr>
            <a:r>
              <a:rPr lang="en-GB" sz="2300" dirty="0">
                <a:solidFill>
                  <a:srgbClr val="CC0099"/>
                </a:solidFill>
                <a:effectLst/>
                <a:ea typeface="Calibri" panose="020F0502020204030204" pitchFamily="34" charset="0"/>
                <a:cs typeface="Times New Roman" panose="02020603050405020304" pitchFamily="18" charset="0"/>
              </a:rPr>
              <a:t>Kerlin, J. A., Peng, S., &amp; Cui, T. S. (2021). Strategic responses of social enterprises to institutional pressures in China. </a:t>
            </a:r>
            <a:r>
              <a:rPr lang="en-GB" sz="2300" i="1" dirty="0">
                <a:solidFill>
                  <a:srgbClr val="CC0099"/>
                </a:solidFill>
                <a:effectLst/>
                <a:ea typeface="Calibri" panose="020F0502020204030204" pitchFamily="34" charset="0"/>
                <a:cs typeface="Times New Roman" panose="02020603050405020304" pitchFamily="18" charset="0"/>
              </a:rPr>
              <a:t>Journal of Asian Public Policy</a:t>
            </a:r>
            <a:r>
              <a:rPr lang="en-GB" sz="2300" dirty="0">
                <a:solidFill>
                  <a:srgbClr val="CC0099"/>
                </a:solidFill>
                <a:effectLst/>
                <a:ea typeface="Calibri" panose="020F0502020204030204" pitchFamily="34" charset="0"/>
                <a:cs typeface="Times New Roman" panose="02020603050405020304" pitchFamily="18" charset="0"/>
              </a:rPr>
              <a:t>, </a:t>
            </a:r>
            <a:r>
              <a:rPr lang="en-GB" sz="2300" i="1" dirty="0">
                <a:solidFill>
                  <a:srgbClr val="CC0099"/>
                </a:solidFill>
                <a:effectLst/>
                <a:ea typeface="Calibri" panose="020F0502020204030204" pitchFamily="34" charset="0"/>
                <a:cs typeface="Times New Roman" panose="02020603050405020304" pitchFamily="18" charset="0"/>
              </a:rPr>
              <a:t>14</a:t>
            </a:r>
            <a:r>
              <a:rPr lang="en-GB" sz="2300" dirty="0">
                <a:solidFill>
                  <a:srgbClr val="CC0099"/>
                </a:solidFill>
                <a:effectLst/>
                <a:ea typeface="Calibri" panose="020F0502020204030204" pitchFamily="34" charset="0"/>
                <a:cs typeface="Times New Roman" panose="02020603050405020304" pitchFamily="18" charset="0"/>
              </a:rPr>
              <a:t>(2), 200–224.</a:t>
            </a:r>
          </a:p>
          <a:p>
            <a:pPr marL="88900" indent="-88900">
              <a:lnSpc>
                <a:spcPct val="107000"/>
              </a:lnSpc>
              <a:spcAft>
                <a:spcPts val="800"/>
              </a:spcAft>
            </a:pPr>
            <a:r>
              <a:rPr lang="en-GB" sz="2300" dirty="0">
                <a:solidFill>
                  <a:srgbClr val="CC0099"/>
                </a:solidFill>
                <a:effectLst/>
                <a:ea typeface="Times New Roman" panose="02020603050405020304" pitchFamily="18" charset="0"/>
              </a:rPr>
              <a:t>Li, R. (2021). China’s Charity Law 2016: Rethinking the Relationship between the State and the Non-Profit Sector. </a:t>
            </a:r>
            <a:r>
              <a:rPr lang="en-GB" sz="2300" i="1" dirty="0">
                <a:solidFill>
                  <a:srgbClr val="CC0099"/>
                </a:solidFill>
                <a:effectLst/>
                <a:ea typeface="Times New Roman" panose="02020603050405020304" pitchFamily="18" charset="0"/>
              </a:rPr>
              <a:t>China: An International Journal</a:t>
            </a:r>
            <a:r>
              <a:rPr lang="en-GB" sz="2300" dirty="0">
                <a:solidFill>
                  <a:srgbClr val="CC0099"/>
                </a:solidFill>
                <a:effectLst/>
                <a:ea typeface="Times New Roman" panose="02020603050405020304" pitchFamily="18" charset="0"/>
              </a:rPr>
              <a:t>, </a:t>
            </a:r>
            <a:r>
              <a:rPr lang="en-GB" sz="2300" i="1" dirty="0">
                <a:solidFill>
                  <a:srgbClr val="CC0099"/>
                </a:solidFill>
                <a:effectLst/>
                <a:ea typeface="Times New Roman" panose="02020603050405020304" pitchFamily="18" charset="0"/>
              </a:rPr>
              <a:t>19</a:t>
            </a:r>
            <a:r>
              <a:rPr lang="en-GB" sz="2300" dirty="0">
                <a:solidFill>
                  <a:srgbClr val="CC0099"/>
                </a:solidFill>
                <a:effectLst/>
                <a:ea typeface="Times New Roman" panose="02020603050405020304" pitchFamily="18" charset="0"/>
              </a:rPr>
              <a:t>(1), 112–136. </a:t>
            </a:r>
            <a:r>
              <a:rPr lang="en-GB" sz="2300" dirty="0">
                <a:solidFill>
                  <a:srgbClr val="0000FF"/>
                </a:solidFill>
                <a:effectLst/>
                <a:ea typeface="Times New Roman" panose="02020603050405020304" pitchFamily="18" charset="0"/>
              </a:rPr>
              <a:t>https://doi.org/10.1353/chn.2021.0006</a:t>
            </a:r>
          </a:p>
          <a:p>
            <a:pPr marL="88900" indent="-88900">
              <a:lnSpc>
                <a:spcPct val="107000"/>
              </a:lnSpc>
              <a:spcAft>
                <a:spcPts val="800"/>
              </a:spcAft>
            </a:pPr>
            <a:r>
              <a:rPr lang="en-GB" sz="2300" dirty="0">
                <a:solidFill>
                  <a:srgbClr val="CC0099"/>
                </a:solidFill>
                <a:ea typeface="Calibri" panose="020F0502020204030204" pitchFamily="34" charset="0"/>
                <a:cs typeface="Times New Roman" panose="02020603050405020304" pitchFamily="18" charset="0"/>
              </a:rPr>
              <a:t>Leadbeater, C. (1997). </a:t>
            </a:r>
            <a:r>
              <a:rPr lang="en-GB" sz="2300" i="1" dirty="0">
                <a:solidFill>
                  <a:srgbClr val="CC0099"/>
                </a:solidFill>
                <a:ea typeface="Calibri" panose="020F0502020204030204" pitchFamily="34" charset="0"/>
                <a:cs typeface="Times New Roman" panose="02020603050405020304" pitchFamily="18" charset="0"/>
              </a:rPr>
              <a:t>The Rise of the Social Entrepreneur</a:t>
            </a:r>
            <a:r>
              <a:rPr lang="en-GB" sz="2300" dirty="0">
                <a:solidFill>
                  <a:srgbClr val="CC0099"/>
                </a:solidFill>
                <a:ea typeface="Calibri" panose="020F0502020204030204" pitchFamily="34" charset="0"/>
                <a:cs typeface="Times New Roman" panose="02020603050405020304" pitchFamily="18" charset="0"/>
              </a:rPr>
              <a:t>; pp. 1–91). Demos Independent Think Tank. </a:t>
            </a:r>
            <a:r>
              <a:rPr lang="en-GB" sz="2300" dirty="0">
                <a:solidFill>
                  <a:srgbClr val="0000FF"/>
                </a:solidFill>
                <a:ea typeface="Calibri" panose="020F0502020204030204" pitchFamily="34" charset="0"/>
                <a:cs typeface="Times New Roman" panose="02020603050405020304" pitchFamily="18" charset="0"/>
              </a:rPr>
              <a:t>https://www.demos.co.uk/files/theriseofthesocialentrepreneur.pdf</a:t>
            </a:r>
          </a:p>
          <a:p>
            <a:pPr marL="88900" indent="-88900">
              <a:lnSpc>
                <a:spcPct val="107000"/>
              </a:lnSpc>
              <a:spcAft>
                <a:spcPts val="800"/>
              </a:spcAft>
            </a:pPr>
            <a:r>
              <a:rPr lang="en-GB" sz="2300" dirty="0">
                <a:solidFill>
                  <a:srgbClr val="CC0099"/>
                </a:solidFill>
                <a:effectLst/>
                <a:ea typeface="Calibri" panose="020F0502020204030204" pitchFamily="34" charset="0"/>
                <a:cs typeface="Times New Roman" panose="02020603050405020304" pitchFamily="18" charset="0"/>
              </a:rPr>
              <a:t>Lee, M., Battilana, J., &amp; Wang, T. (2014). Building an Infrastructure for Empirical Research on Social Enterprise: Challenges and Opportunities. In </a:t>
            </a:r>
            <a:r>
              <a:rPr lang="en-GB" sz="2300" i="1" dirty="0">
                <a:solidFill>
                  <a:srgbClr val="CC0099"/>
                </a:solidFill>
                <a:effectLst/>
                <a:ea typeface="Calibri" panose="020F0502020204030204" pitchFamily="34" charset="0"/>
                <a:cs typeface="Times New Roman" panose="02020603050405020304" pitchFamily="18" charset="0"/>
              </a:rPr>
              <a:t>Social Entrepreneurship and Research Methods</a:t>
            </a:r>
            <a:r>
              <a:rPr lang="en-GB" sz="2300" dirty="0">
                <a:solidFill>
                  <a:srgbClr val="CC0099"/>
                </a:solidFill>
                <a:effectLst/>
                <a:ea typeface="Calibri" panose="020F0502020204030204" pitchFamily="34" charset="0"/>
                <a:cs typeface="Times New Roman" panose="02020603050405020304" pitchFamily="18" charset="0"/>
              </a:rPr>
              <a:t> (Vol. 9, pp. 241–264). Emerald Group Publishing Limited.</a:t>
            </a:r>
          </a:p>
          <a:p>
            <a:pPr marL="88900" indent="-88900">
              <a:lnSpc>
                <a:spcPct val="107000"/>
              </a:lnSpc>
              <a:spcAft>
                <a:spcPts val="800"/>
              </a:spcAft>
            </a:pPr>
            <a:r>
              <a:rPr lang="en-GB" sz="2300" dirty="0">
                <a:solidFill>
                  <a:srgbClr val="CC0099"/>
                </a:solidFill>
                <a:effectLst/>
                <a:ea typeface="Times New Roman" panose="02020603050405020304" pitchFamily="18" charset="0"/>
              </a:rPr>
              <a:t>Meyer, M., Moder, C. M., Neumayr, M., Traxier, N., &amp; Vandor, P. (2017). Patterns in Civil Society in Central and Eastern Europe: 16 Country Reports and Expert Survey. In P. Vandor, N. Traxler, R. Millner, &amp; M. Meyer (Eds.), </a:t>
            </a:r>
            <a:r>
              <a:rPr lang="en-GB" sz="2300" i="1" dirty="0">
                <a:solidFill>
                  <a:srgbClr val="CC0099"/>
                </a:solidFill>
                <a:effectLst/>
                <a:ea typeface="Times New Roman" panose="02020603050405020304" pitchFamily="18" charset="0"/>
              </a:rPr>
              <a:t>Civil Society in Central and Eastern Europe: Challenges and Opportunities – ERSTE Stiftung</a:t>
            </a:r>
            <a:r>
              <a:rPr lang="en-GB" sz="2300" dirty="0">
                <a:solidFill>
                  <a:srgbClr val="CC0099"/>
                </a:solidFill>
                <a:effectLst/>
                <a:ea typeface="Times New Roman" panose="02020603050405020304" pitchFamily="18" charset="0"/>
              </a:rPr>
              <a:t> (pp. 12–42). Erste Stiftung, Vienna University.</a:t>
            </a:r>
          </a:p>
          <a:p>
            <a:pPr marL="87313" indent="-87313">
              <a:spcBef>
                <a:spcPts val="1200"/>
              </a:spcBef>
              <a:spcAft>
                <a:spcPts val="1200"/>
              </a:spcAft>
            </a:pPr>
            <a:r>
              <a:rPr lang="en-GB" sz="2300" dirty="0">
                <a:solidFill>
                  <a:srgbClr val="CC0099"/>
                </a:solidFill>
                <a:effectLst/>
                <a:ea typeface="Calibri" panose="020F0502020204030204" pitchFamily="34" charset="0"/>
                <a:cs typeface="Times New Roman" panose="02020603050405020304" pitchFamily="18" charset="0"/>
              </a:rPr>
              <a:t>Nguyen, T. L., &amp; Seymour, R. G. (2013). </a:t>
            </a:r>
            <a:r>
              <a:rPr lang="en-GB" sz="2300" i="1" dirty="0">
                <a:solidFill>
                  <a:srgbClr val="CC0099"/>
                </a:solidFill>
                <a:effectLst/>
                <a:ea typeface="Calibri" panose="020F0502020204030204" pitchFamily="34" charset="0"/>
                <a:cs typeface="Times New Roman" panose="02020603050405020304" pitchFamily="18" charset="0"/>
              </a:rPr>
              <a:t>Social Impact Investment International Perspectives and Suggestions for Vietnam</a:t>
            </a:r>
            <a:r>
              <a:rPr lang="en-GB" sz="2300" dirty="0">
                <a:solidFill>
                  <a:srgbClr val="CC0099"/>
                </a:solidFill>
                <a:effectLst/>
                <a:ea typeface="Calibri" panose="020F0502020204030204" pitchFamily="34" charset="0"/>
                <a:cs typeface="Times New Roman" panose="02020603050405020304" pitchFamily="18" charset="0"/>
              </a:rPr>
              <a:t> [University of Vietnam Paper] </a:t>
            </a:r>
            <a:r>
              <a:rPr lang="en-GB" sz="2300" dirty="0">
                <a:solidFill>
                  <a:srgbClr val="0000FF"/>
                </a:solidFill>
                <a:effectLst/>
                <a:ea typeface="Calibri" panose="020F0502020204030204" pitchFamily="34" charset="0"/>
                <a:cs typeface="Times New Roman" panose="02020603050405020304" pitchFamily="18" charset="0"/>
                <a:hlinkClick r:id="rId3"/>
              </a:rPr>
              <a:t>http://repository.vnu.edu.vn/handle/VNU_123/20657</a:t>
            </a:r>
            <a:endParaRPr lang="en-GB" sz="2300" dirty="0">
              <a:solidFill>
                <a:srgbClr val="0000FF"/>
              </a:solidFill>
              <a:effectLst/>
              <a:ea typeface="Calibri" panose="020F0502020204030204" pitchFamily="34" charset="0"/>
              <a:cs typeface="Times New Roman" panose="02020603050405020304" pitchFamily="18" charset="0"/>
            </a:endParaRPr>
          </a:p>
          <a:p>
            <a:pPr marL="87313" indent="-87313">
              <a:spcBef>
                <a:spcPts val="1200"/>
              </a:spcBef>
              <a:spcAft>
                <a:spcPts val="1200"/>
              </a:spcAft>
            </a:pPr>
            <a:r>
              <a:rPr lang="en-GB" sz="2300" dirty="0">
                <a:solidFill>
                  <a:srgbClr val="CC0099"/>
                </a:solidFill>
                <a:effectLst/>
                <a:ea typeface="Calibri" panose="020F0502020204030204" pitchFamily="34" charset="0"/>
                <a:cs typeface="Times New Roman" panose="02020603050405020304" pitchFamily="18" charset="0"/>
              </a:rPr>
              <a:t>Oliver, C. (1991). Strategic Responses to Institutional Processes. </a:t>
            </a:r>
            <a:r>
              <a:rPr lang="en-GB" sz="2300" i="1" dirty="0">
                <a:solidFill>
                  <a:srgbClr val="CC0099"/>
                </a:solidFill>
                <a:effectLst/>
                <a:ea typeface="Calibri" panose="020F0502020204030204" pitchFamily="34" charset="0"/>
                <a:cs typeface="Times New Roman" panose="02020603050405020304" pitchFamily="18" charset="0"/>
              </a:rPr>
              <a:t>The Academy of Management Review</a:t>
            </a:r>
            <a:r>
              <a:rPr lang="en-GB" sz="2300" dirty="0">
                <a:solidFill>
                  <a:srgbClr val="CC0099"/>
                </a:solidFill>
                <a:effectLst/>
                <a:ea typeface="Calibri" panose="020F0502020204030204" pitchFamily="34" charset="0"/>
                <a:cs typeface="Times New Roman" panose="02020603050405020304" pitchFamily="18" charset="0"/>
              </a:rPr>
              <a:t>, </a:t>
            </a:r>
            <a:r>
              <a:rPr lang="en-GB" sz="2300" i="1" dirty="0">
                <a:solidFill>
                  <a:srgbClr val="CC0099"/>
                </a:solidFill>
                <a:effectLst/>
                <a:ea typeface="Calibri" panose="020F0502020204030204" pitchFamily="34" charset="0"/>
                <a:cs typeface="Times New Roman" panose="02020603050405020304" pitchFamily="18" charset="0"/>
              </a:rPr>
              <a:t>16</a:t>
            </a:r>
            <a:r>
              <a:rPr lang="en-GB" sz="2300" dirty="0">
                <a:solidFill>
                  <a:srgbClr val="CC0099"/>
                </a:solidFill>
                <a:effectLst/>
                <a:ea typeface="Calibri" panose="020F0502020204030204" pitchFamily="34" charset="0"/>
                <a:cs typeface="Times New Roman" panose="02020603050405020304" pitchFamily="18" charset="0"/>
              </a:rPr>
              <a:t>(1), 145–179. </a:t>
            </a:r>
            <a:r>
              <a:rPr lang="en-GB" sz="2300" dirty="0">
                <a:solidFill>
                  <a:srgbClr val="0000FF"/>
                </a:solidFill>
                <a:effectLst/>
                <a:ea typeface="Calibri" panose="020F0502020204030204" pitchFamily="34" charset="0"/>
                <a:cs typeface="Times New Roman" panose="02020603050405020304" pitchFamily="18" charset="0"/>
              </a:rPr>
              <a:t>https://doi.org/10.2307/258610</a:t>
            </a:r>
          </a:p>
          <a:p>
            <a:pPr marL="0" indent="0">
              <a:lnSpc>
                <a:spcPct val="90000"/>
              </a:lnSpc>
              <a:spcAft>
                <a:spcPts val="800"/>
              </a:spcAft>
              <a:buNone/>
            </a:pPr>
            <a:endParaRPr lang="en-GB" sz="2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08326840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1"/>
            <a:ext cx="9144000" cy="332655"/>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Bibliography III</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0" y="332656"/>
            <a:ext cx="9144000" cy="6525344"/>
          </a:xfrm>
        </p:spPr>
        <p:txBody>
          <a:bodyPr>
            <a:normAutofit fontScale="55000" lnSpcReduction="20000"/>
          </a:bodyPr>
          <a:lstStyle/>
          <a:p>
            <a:pPr marL="0" indent="-87313">
              <a:lnSpc>
                <a:spcPct val="120000"/>
              </a:lnSpc>
              <a:spcBef>
                <a:spcPts val="0"/>
              </a:spcBef>
              <a:spcAft>
                <a:spcPts val="0"/>
              </a:spcAft>
            </a:pPr>
            <a:r>
              <a:rPr lang="en-GB" dirty="0">
                <a:solidFill>
                  <a:srgbClr val="CC0099"/>
                </a:solidFill>
              </a:rPr>
              <a:t>Poon, D. (2011). The Emergence and Development of Social Enterprise Sectors [Scholarly Commons, University of Pennsylvania]. </a:t>
            </a:r>
            <a:r>
              <a:rPr lang="en-GB" dirty="0">
                <a:solidFill>
                  <a:srgbClr val="0000FF"/>
                </a:solidFill>
                <a:hlinkClick r:id="rId3">
                  <a:extLst>
                    <a:ext uri="{A12FA001-AC4F-418D-AE19-62706E023703}">
                      <ahyp:hlinkClr xmlns:ahyp="http://schemas.microsoft.com/office/drawing/2018/hyperlinkcolor" val="tx"/>
                    </a:ext>
                  </a:extLst>
                </a:hlinkClick>
              </a:rPr>
              <a:t>https://core.ac.uk/download/pdf/76366305.pdf</a:t>
            </a:r>
            <a:endParaRPr lang="en-GB" sz="2200" u="sng" dirty="0">
              <a:solidFill>
                <a:srgbClr val="0000FF"/>
              </a:solidFill>
            </a:endParaRPr>
          </a:p>
          <a:p>
            <a:pPr marL="0" indent="-87313" algn="just">
              <a:lnSpc>
                <a:spcPct val="120000"/>
              </a:lnSpc>
              <a:spcBef>
                <a:spcPts val="0"/>
              </a:spcBef>
              <a:spcAft>
                <a:spcPts val="0"/>
              </a:spcAft>
            </a:pPr>
            <a:r>
              <a:rPr lang="en-GB" dirty="0">
                <a:solidFill>
                  <a:srgbClr val="CC0099"/>
                </a:solidFill>
              </a:rPr>
              <a:t>Salamon, L. M. (1987). Of Market Failure, Voluntary Failure, and Third-Party Government: Toward a Theory of Government-Nonprofit Relations in the Modern Welfare State. Nonprofit and Voluntary Sector Quarterly, 16(1–2), 29–49.</a:t>
            </a:r>
          </a:p>
          <a:p>
            <a:pPr marL="0" indent="-87313" algn="just">
              <a:lnSpc>
                <a:spcPct val="120000"/>
              </a:lnSpc>
              <a:spcBef>
                <a:spcPts val="0"/>
              </a:spcBef>
              <a:spcAft>
                <a:spcPts val="0"/>
              </a:spcAft>
            </a:pPr>
            <a:r>
              <a:rPr lang="en-GB" dirty="0">
                <a:solidFill>
                  <a:srgbClr val="CC0099"/>
                </a:solidFill>
              </a:rPr>
              <a:t>Salamon, L. M. (1993). The Marketization of Welfare: Changing Nonprofit and For-Profit Roles in the American Welfare State. Social Service Review, 67(1), 16–39.</a:t>
            </a:r>
          </a:p>
          <a:p>
            <a:pPr marL="0" indent="-87313" algn="just">
              <a:lnSpc>
                <a:spcPct val="120000"/>
              </a:lnSpc>
              <a:spcBef>
                <a:spcPts val="0"/>
              </a:spcBef>
              <a:spcAft>
                <a:spcPts val="0"/>
              </a:spcAft>
            </a:pPr>
            <a:r>
              <a:rPr lang="en-GB" dirty="0">
                <a:solidFill>
                  <a:srgbClr val="CC0099"/>
                </a:solidFill>
              </a:rPr>
              <a:t>Salamon, L. M. (1995). Partners in public service: Government-non profit relations in the modern welfare state (1995th ed.). Johns Hopkins University Press.</a:t>
            </a:r>
          </a:p>
          <a:p>
            <a:pPr marL="0" indent="0">
              <a:lnSpc>
                <a:spcPct val="120000"/>
              </a:lnSpc>
              <a:spcBef>
                <a:spcPts val="0"/>
              </a:spcBef>
              <a:spcAft>
                <a:spcPts val="800"/>
              </a:spcAft>
              <a:buNone/>
            </a:pPr>
            <a:r>
              <a:rPr lang="en-GB" dirty="0">
                <a:solidFill>
                  <a:srgbClr val="CC0099"/>
                </a:solidFill>
              </a:rPr>
              <a:t>PLEASE SEE CONTRIBUTION FOR REMAINING SALAMON REFERENCES </a:t>
            </a:r>
          </a:p>
          <a:p>
            <a:pPr marL="95250" indent="-95250"/>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Li, R. (2021). China’s Charity Law 2016: Rethinking the Relationship between the State and the Non-Profit Sector.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China: An International Journal</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19</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(1), 112–136</a:t>
            </a:r>
          </a:p>
          <a:p>
            <a:pPr marL="95250" indent="-95250"/>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Sidel, M. (2019). Managing the Foreign: The Drive to Securitize Foreign Nonprofit and Foundation Management in China.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VOLUNTAS: International Journal of Voluntary and Nonprofit Organizations</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30</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(4), 664–677</a:t>
            </a:r>
            <a:r>
              <a:rPr lang="en-GB" sz="3300" dirty="0">
                <a:effectLst/>
                <a:latin typeface="Calibri" panose="020F0502020204030204" pitchFamily="34" charset="0"/>
                <a:ea typeface="Times New Roman" panose="02020603050405020304" pitchFamily="18" charset="0"/>
                <a:cs typeface="Calibri" panose="020F0502020204030204" pitchFamily="34" charset="0"/>
              </a:rPr>
              <a:t>. </a:t>
            </a:r>
          </a:p>
          <a:p>
            <a:pPr marL="95250" indent="-95250"/>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Sidel, M. (2020). Debating the Extent of Party/State Control Over Overseas Nonprofit Organisations: Charity Law Debates in China. In J. Picton &amp; J. Sigafoos (Eds.),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Debates in Charity Law</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(pp. 37–52). Bloomsbury Publishing.</a:t>
            </a:r>
          </a:p>
          <a:p>
            <a:pPr marL="95250" indent="-95250"/>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Spires, A. J. (2020). Regulation as Political Control: China’s First Charity Law and Its Implications for Civil Society.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Nonprofit and Voluntary Sector Quarterly</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 </a:t>
            </a:r>
            <a:r>
              <a:rPr lang="en-GB" sz="3300" i="1"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49</a:t>
            </a:r>
            <a:r>
              <a:rPr lang="en-GB" sz="3300" dirty="0">
                <a:solidFill>
                  <a:srgbClr val="CC0099"/>
                </a:solidFill>
                <a:effectLst/>
                <a:latin typeface="Calibri" panose="020F0502020204030204" pitchFamily="34" charset="0"/>
                <a:ea typeface="Times New Roman" panose="02020603050405020304" pitchFamily="18" charset="0"/>
                <a:cs typeface="Calibri" panose="020F0502020204030204" pitchFamily="34" charset="0"/>
              </a:rPr>
              <a:t>(3), 571–588. </a:t>
            </a:r>
          </a:p>
          <a:p>
            <a:pPr marL="95250" indent="-95250"/>
            <a:r>
              <a:rPr lang="en-GB" sz="3300" dirty="0">
                <a:solidFill>
                  <a:srgbClr val="CC0099"/>
                </a:solidFill>
                <a:effectLst/>
                <a:ea typeface="Times New Roman" panose="02020603050405020304" pitchFamily="18" charset="0"/>
              </a:rPr>
              <a:t>Webster, R. (2018, June 25). Transforming Rehabilitation Timeline </a:t>
            </a:r>
            <a:r>
              <a:rPr lang="en-GB" sz="3300" i="1" dirty="0">
                <a:solidFill>
                  <a:srgbClr val="CC0099"/>
                </a:solidFill>
                <a:effectLst/>
                <a:ea typeface="Times New Roman" panose="02020603050405020304" pitchFamily="18" charset="0"/>
              </a:rPr>
              <a:t>Transforming Rehabilitation Timeline</a:t>
            </a:r>
            <a:r>
              <a:rPr lang="en-GB" sz="3300" dirty="0">
                <a:solidFill>
                  <a:srgbClr val="CC0099"/>
                </a:solidFill>
                <a:effectLst/>
                <a:ea typeface="Times New Roman" panose="02020603050405020304" pitchFamily="18" charset="0"/>
              </a:rPr>
              <a:t>. </a:t>
            </a:r>
            <a:r>
              <a:rPr lang="en-GB" sz="3300" dirty="0">
                <a:solidFill>
                  <a:srgbClr val="0000FF"/>
                </a:solidFill>
                <a:effectLst/>
                <a:ea typeface="Times New Roman" panose="02020603050405020304" pitchFamily="18" charset="0"/>
              </a:rPr>
              <a:t>https://www.russellwebster.com/transforming-rehabilitation-timeline/</a:t>
            </a:r>
          </a:p>
          <a:p>
            <a:pPr marL="87313" indent="-87313">
              <a:lnSpc>
                <a:spcPct val="90000"/>
              </a:lnSpc>
              <a:spcAft>
                <a:spcPts val="800"/>
              </a:spcAft>
            </a:pPr>
            <a:r>
              <a:rPr lang="en-GB" sz="33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Yu, L. (2020). The emergence of social entrepreneurs in China. </a:t>
            </a:r>
            <a:r>
              <a:rPr lang="en-GB" sz="33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Journal of the International Council for Small Business</a:t>
            </a:r>
            <a:r>
              <a:rPr lang="en-GB" sz="33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3300" i="1"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1</a:t>
            </a:r>
            <a:r>
              <a:rPr lang="en-GB" sz="33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(1), 32–35. </a:t>
            </a:r>
            <a:r>
              <a:rPr lang="en-GB" sz="33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https://doi.org/10.1080/26437015.2020.1714359</a:t>
            </a:r>
          </a:p>
          <a:p>
            <a:pPr>
              <a:lnSpc>
                <a:spcPct val="90000"/>
              </a:lnSpc>
              <a:spcAft>
                <a:spcPts val="800"/>
              </a:spcAft>
            </a:pP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000" dirty="0"/>
          </a:p>
          <a:p>
            <a:pPr marL="449263" indent="-92075">
              <a:lnSpc>
                <a:spcPct val="90000"/>
              </a:lnSpc>
              <a:buFont typeface="Symbol" panose="05050102010706020507" pitchFamily="18" charset="2"/>
              <a:buChar char="-"/>
            </a:pPr>
            <a:endParaRPr lang="en-GB" sz="1000" dirty="0"/>
          </a:p>
          <a:p>
            <a:pPr>
              <a:lnSpc>
                <a:spcPct val="90000"/>
              </a:lnSpc>
            </a:pPr>
            <a:endParaRPr lang="en-GB" sz="1000" dirty="0"/>
          </a:p>
          <a:p>
            <a:pPr>
              <a:lnSpc>
                <a:spcPct val="90000"/>
              </a:lnSpc>
              <a:defRPr/>
            </a:pPr>
            <a:endParaRPr lang="en-GB" sz="10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802249909"/>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1341436"/>
            <a:ext cx="8663939" cy="5399931"/>
          </a:xfrm>
        </p:spPr>
        <p:txBody>
          <a:bodyPr>
            <a:normAutofit/>
          </a:bodyPr>
          <a:lstStyle/>
          <a:p>
            <a:pPr marL="358775" indent="0">
              <a:buNone/>
              <a:defRPr/>
            </a:pPr>
            <a:endParaRPr lang="en-GB" sz="2400" dirty="0"/>
          </a:p>
          <a:p>
            <a:pPr marL="358775" indent="0" algn="ctr">
              <a:buNone/>
              <a:defRPr/>
            </a:pPr>
            <a:r>
              <a:rPr lang="en-GB" sz="2800" dirty="0">
                <a:solidFill>
                  <a:srgbClr val="C00000"/>
                </a:solidFill>
              </a:rPr>
              <a:t>Leslie Huckfield</a:t>
            </a:r>
          </a:p>
          <a:p>
            <a:pPr marL="358775" indent="0">
              <a:buNone/>
              <a:defRPr/>
            </a:pPr>
            <a:endParaRPr lang="en-GB" sz="2800" dirty="0"/>
          </a:p>
          <a:p>
            <a:pPr marL="984250" indent="-625475">
              <a:buFont typeface="Calibri" panose="020F0502020204030204" pitchFamily="34" charset="0"/>
              <a:buChar char="—"/>
              <a:defRPr/>
            </a:pPr>
            <a:r>
              <a:rPr lang="en-GB" sz="2800" dirty="0">
                <a:hlinkClick r:id="rId3"/>
              </a:rPr>
              <a:t>leslie.huckfield@gcu.ac.uk</a:t>
            </a:r>
            <a:endParaRPr lang="en-GB" sz="2800" dirty="0"/>
          </a:p>
          <a:p>
            <a:pPr marL="984250" indent="-625475">
              <a:buFont typeface="Calibri" panose="020F0502020204030204" pitchFamily="34" charset="0"/>
              <a:buChar char="—"/>
              <a:defRPr/>
            </a:pPr>
            <a:endParaRPr lang="en-GB" sz="2800" dirty="0">
              <a:solidFill>
                <a:srgbClr val="0070C0"/>
              </a:solidFill>
            </a:endParaRPr>
          </a:p>
          <a:p>
            <a:pPr marL="984250" indent="-625475">
              <a:buFont typeface="Calibri" panose="020F0502020204030204" pitchFamily="34" charset="0"/>
              <a:buChar char="—"/>
              <a:defRPr/>
            </a:pPr>
            <a:r>
              <a:rPr lang="en-GB" sz="2800" dirty="0">
                <a:solidFill>
                  <a:srgbClr val="0000FF"/>
                </a:solidFill>
              </a:rPr>
              <a:t>This presentation on website: </a:t>
            </a:r>
            <a:r>
              <a:rPr lang="en-GB" sz="2800" dirty="0">
                <a:solidFill>
                  <a:srgbClr val="CC0099"/>
                </a:solidFill>
                <a:hlinkClick r:id="rId4">
                  <a:extLst>
                    <a:ext uri="{A12FA001-AC4F-418D-AE19-62706E023703}">
                      <ahyp:hlinkClr xmlns:ahyp="http://schemas.microsoft.com/office/drawing/2018/hyperlinkcolor" val="tx"/>
                    </a:ext>
                  </a:extLst>
                </a:hlinkClick>
              </a:rPr>
              <a:t>www.huckfield.com</a:t>
            </a:r>
            <a:endParaRPr lang="en-GB" sz="2800" dirty="0">
              <a:solidFill>
                <a:srgbClr val="CC0099"/>
              </a:solidFill>
            </a:endParaRP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Title 1">
            <a:extLst>
              <a:ext uri="{FF2B5EF4-FFF2-40B4-BE49-F238E27FC236}">
                <a16:creationId xmlns:a16="http://schemas.microsoft.com/office/drawing/2014/main" id="{F1DF917B-8F58-47CF-A86C-F805B887ABBB}"/>
              </a:ext>
            </a:extLst>
          </p:cNvPr>
          <p:cNvSpPr txBox="1">
            <a:spLocks/>
          </p:cNvSpPr>
          <p:nvPr/>
        </p:nvSpPr>
        <p:spPr bwMode="auto">
          <a:xfrm>
            <a:off x="28575" y="0"/>
            <a:ext cx="9086850" cy="1700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GB" sz="3200" dirty="0">
                <a:solidFill>
                  <a:srgbClr val="008080"/>
                </a:solidFill>
                <a:latin typeface="Calibri" panose="020F0502020204030204" pitchFamily="34" charset="0"/>
                <a:cs typeface="Calibri" panose="020F0502020204030204" pitchFamily="34" charset="0"/>
              </a:rPr>
              <a:t>Thank you. Questions and Discussion Please</a:t>
            </a:r>
          </a:p>
        </p:txBody>
      </p:sp>
    </p:spTree>
    <p:extLst>
      <p:ext uri="{BB962C8B-B14F-4D97-AF65-F5344CB8AC3E}">
        <p14:creationId xmlns:p14="http://schemas.microsoft.com/office/powerpoint/2010/main" val="1072707586"/>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260649"/>
            <a:ext cx="9141714" cy="459430"/>
          </a:xfrm>
        </p:spPr>
        <p:txBody>
          <a:bodyPr>
            <a:noAutofit/>
          </a:bodyPr>
          <a:lstStyle/>
          <a:p>
            <a:pPr>
              <a:spcBef>
                <a:spcPts val="0"/>
              </a:spcBef>
              <a:spcAft>
                <a:spcPts val="0"/>
              </a:spcAft>
            </a:pPr>
            <a:r>
              <a:rPr lang="en-GB" sz="2800" b="1" dirty="0">
                <a:solidFill>
                  <a:srgbClr val="008080"/>
                </a:solidFill>
                <a:latin typeface="Calibri Light" panose="020F0302020204030204" pitchFamily="34" charset="0"/>
                <a:ea typeface="Times New Roman" panose="02020603050405020304" pitchFamily="18" charset="0"/>
                <a:cs typeface="Times New Roman" panose="02020603050405020304" pitchFamily="18" charset="0"/>
              </a:rPr>
              <a:t>Overview of this Presentation</a:t>
            </a:r>
            <a:endParaRPr lang="en-GB" sz="2800" b="1" dirty="0">
              <a:solidFill>
                <a:srgbClr val="00808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2" y="720079"/>
            <a:ext cx="8723315" cy="6021289"/>
          </a:xfrm>
        </p:spPr>
        <p:txBody>
          <a:bodyPr>
            <a:noAutofit/>
          </a:bodyPr>
          <a:lstStyle/>
          <a:p>
            <a:pPr marR="540385" lvl="0" algn="just">
              <a:spcBef>
                <a:spcPts val="600"/>
              </a:spcBef>
              <a:spcAft>
                <a:spcPts val="600"/>
              </a:spcAft>
              <a:buFont typeface="Symbol" panose="05050102010706020507" pitchFamily="18" charset="2"/>
              <a:buChar char="-"/>
            </a:pPr>
            <a:r>
              <a:rPr lang="en-GB"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Much written about changes in Chinese regulation of charities and non profits since 2016 and 2017.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But </a:t>
            </a:r>
            <a:r>
              <a:rPr lang="en-GB"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similar policies in other countries - </a:t>
            </a:r>
            <a:r>
              <a:rPr lang="en-GB" sz="24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Western shift of delivery responsibility from public service to civil society. </a:t>
            </a:r>
            <a:endPar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540385" lvl="0" algn="just">
              <a:spcBef>
                <a:spcPts val="600"/>
              </a:spcBef>
              <a:spcAft>
                <a:spcPts val="600"/>
              </a:spcAft>
              <a:buFont typeface="Symbol" panose="05050102010706020507" pitchFamily="18" charset="2"/>
              <a:buChar char="-"/>
            </a:pP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Definitional Clarity for Non Profits and Social Enterprise hindered through dependence on Western interpretations. </a:t>
            </a: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Heavy reliance on Bornstein </a:t>
            </a:r>
            <a:r>
              <a:rPr lang="en-GB" sz="24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(2004) </a:t>
            </a: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and Leadbeater </a:t>
            </a:r>
            <a:r>
              <a:rPr lang="en-GB" sz="24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(1997)</a:t>
            </a:r>
          </a:p>
          <a:p>
            <a:pPr marL="342900" marR="540385" lvl="0" indent="-342900" algn="just">
              <a:spcBef>
                <a:spcPts val="600"/>
              </a:spcBef>
              <a:spcAft>
                <a:spcPts val="600"/>
              </a:spcAft>
              <a:buFont typeface="Symbol" panose="05050102010706020507" pitchFamily="18" charset="2"/>
              <a:buChar char="-"/>
            </a:pPr>
            <a:r>
              <a:rPr lang="en-GB"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Western a</a:t>
            </a:r>
            <a:r>
              <a:rPr lang="en-GB"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cademic research data problems</a:t>
            </a: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From difficulties in operationalisation, some Western contributions on non profits and social enterprise may not point to clear picture. </a:t>
            </a:r>
            <a:endPar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540385" lvl="0" indent="-342900" algn="just">
              <a:spcBef>
                <a:spcPts val="600"/>
              </a:spcBef>
              <a:spcAft>
                <a:spcPts val="600"/>
              </a:spcAft>
              <a:buFont typeface="Symbol" panose="05050102010706020507" pitchFamily="18" charset="2"/>
              <a:buChar char="-"/>
            </a:pP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Chinese concern about external international influence. </a:t>
            </a:r>
            <a:r>
              <a:rPr lang="en-GB"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O</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utsourcing service delivery through ‘Global Britain’, European and US precedents for non profits and social enterprise may not represent stability and sustainability</a:t>
            </a:r>
            <a:endParaRPr lang="en-GB" sz="2400" i="1" dirty="0">
              <a:solidFill>
                <a:srgbClr val="002060"/>
              </a:solidFill>
            </a:endParaRPr>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14221843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0" y="260649"/>
            <a:ext cx="9141714" cy="459430"/>
          </a:xfrm>
        </p:spPr>
        <p:txBody>
          <a:bodyPr>
            <a:noAutofit/>
          </a:bodyPr>
          <a:lstStyle/>
          <a:p>
            <a:pPr>
              <a:spcBef>
                <a:spcPts val="0"/>
              </a:spcBef>
              <a:spcAft>
                <a:spcPts val="0"/>
              </a:spcAft>
            </a:pPr>
            <a:r>
              <a:rPr lang="en-GB" sz="2800" b="1" dirty="0">
                <a:solidFill>
                  <a:srgbClr val="008080"/>
                </a:solidFill>
                <a:latin typeface="Calibri Light" panose="020F0302020204030204" pitchFamily="34" charset="0"/>
                <a:ea typeface="Times New Roman" panose="02020603050405020304" pitchFamily="18" charset="0"/>
                <a:cs typeface="Times New Roman" panose="02020603050405020304" pitchFamily="18" charset="0"/>
              </a:rPr>
              <a:t>Significant UK and US Influence on Sustainability</a:t>
            </a:r>
            <a:endParaRPr lang="en-GB" sz="2800" b="1" dirty="0">
              <a:solidFill>
                <a:srgbClr val="008080"/>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179513" y="720080"/>
            <a:ext cx="8784976" cy="6021288"/>
          </a:xfrm>
        </p:spPr>
        <p:txBody>
          <a:bodyPr>
            <a:normAutofit fontScale="85000" lnSpcReduction="20000"/>
          </a:bodyPr>
          <a:lstStyle/>
          <a:p>
            <a:pPr algn="just">
              <a:spcBef>
                <a:spcPts val="1200"/>
              </a:spcBef>
              <a:spcAft>
                <a:spcPts val="1200"/>
              </a:spcAft>
            </a:pPr>
            <a:r>
              <a:rPr lang="en-CA"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British influence </a:t>
            </a:r>
            <a:r>
              <a:rPr lang="en-CA" sz="2600" dirty="0">
                <a:solidFill>
                  <a:srgbClr val="002060"/>
                </a:solidFill>
                <a:latin typeface="Calibri" panose="020F0502020204030204" pitchFamily="34" charset="0"/>
                <a:ea typeface="Calibri" panose="020F0502020204030204" pitchFamily="34" charset="0"/>
                <a:cs typeface="Times New Roman" panose="02020603050405020304" pitchFamily="18" charset="0"/>
              </a:rPr>
              <a:t>on </a:t>
            </a:r>
            <a:r>
              <a:rPr lang="en-CA"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social enterprise in China </a:t>
            </a:r>
            <a:r>
              <a:rPr lang="en-GB" sz="26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(Yu, 2020, pp. 13, 15)</a:t>
            </a:r>
          </a:p>
          <a:p>
            <a:pPr algn="just">
              <a:spcBef>
                <a:spcPts val="1200"/>
              </a:spcBef>
              <a:spcAft>
                <a:spcPts val="1200"/>
              </a:spcAft>
            </a:pPr>
            <a:r>
              <a:rPr lang="en-GB"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“Foremost among early SE intermediaries in China was the British </a:t>
            </a: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Council’s social enterprise programme which ran from 2009 to 2016 and spurred the emergence of both SEs and intermediaries“</a:t>
            </a:r>
            <a:r>
              <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r>
              <a:rPr lang="en-GB" sz="26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(Kerlin, Lall, et al., 2021, p. 737)</a:t>
            </a:r>
            <a:r>
              <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gn="just">
              <a:spcBef>
                <a:spcPts val="1200"/>
              </a:spcBef>
              <a:spcAft>
                <a:spcPts val="1200"/>
              </a:spcAft>
            </a:pPr>
            <a:r>
              <a:rPr lang="en-GB"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Chinese editions of “How to Change the World: Social Entrepreneurs and the Power of New Ideas” </a:t>
            </a:r>
            <a:r>
              <a:rPr lang="en-GB" sz="2600" dirty="0">
                <a:solidFill>
                  <a:srgbClr val="CC0099"/>
                </a:solidFill>
                <a:effectLst/>
                <a:latin typeface="Calibri" panose="020F0502020204030204" pitchFamily="34" charset="0"/>
                <a:ea typeface="Calibri" panose="020F0502020204030204" pitchFamily="34" charset="0"/>
              </a:rPr>
              <a:t>(Bornstein, 2004</a:t>
            </a:r>
            <a:r>
              <a:rPr lang="en-GB" sz="2600" dirty="0">
                <a:solidFill>
                  <a:srgbClr val="002060"/>
                </a:solidFill>
                <a:effectLst/>
                <a:latin typeface="Calibri" panose="020F0502020204030204" pitchFamily="34" charset="0"/>
                <a:ea typeface="Calibri" panose="020F0502020204030204" pitchFamily="34" charset="0"/>
              </a:rPr>
              <a:t>)</a:t>
            </a:r>
            <a:r>
              <a:rPr lang="en-GB"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and “The Rise of the Social Entrepreneur”</a:t>
            </a:r>
            <a:r>
              <a:rPr lang="en-GB" sz="2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2600" dirty="0">
                <a:solidFill>
                  <a:srgbClr val="CC0099"/>
                </a:solidFill>
                <a:effectLst/>
                <a:latin typeface="Calibri" panose="020F0502020204030204" pitchFamily="34" charset="0"/>
                <a:ea typeface="Calibri" panose="020F0502020204030204" pitchFamily="34" charset="0"/>
              </a:rPr>
              <a:t>(Leadbeater, 1997)</a:t>
            </a:r>
            <a:r>
              <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gn="just">
              <a:spcBef>
                <a:spcPts val="1200"/>
              </a:spcBef>
              <a:spcAft>
                <a:spcPts val="1200"/>
              </a:spcAft>
            </a:pPr>
            <a:r>
              <a:rPr lang="en-CA"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Harvard Policy Lab “Alternative 911 Emergency Response”</a:t>
            </a:r>
            <a:r>
              <a:rPr lang="en-CA"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“Communities of Practice”: first steps in dilution of central and </a:t>
            </a:r>
            <a:r>
              <a:rPr lang="en-GB"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local state role for unarmed emergency services </a:t>
            </a:r>
            <a:r>
              <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(Harvard Kennedy School of Government, 2021). </a:t>
            </a:r>
          </a:p>
          <a:p>
            <a:pPr algn="just">
              <a:spcBef>
                <a:spcPts val="1200"/>
              </a:spcBef>
              <a:spcAft>
                <a:spcPts val="1200"/>
              </a:spcAft>
            </a:pPr>
            <a:r>
              <a:rPr lang="en-CA"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UK Government’s “Transforming Rehabilitation</a:t>
            </a:r>
            <a:r>
              <a:rPr lang="en-CA"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programme. Following external contracting in September 2013, outsourcing proved dismal failure - service returned to in house service delivery in June 2021 </a:t>
            </a:r>
            <a:r>
              <a:rPr lang="en-GB" sz="26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(Webster, 2018)</a:t>
            </a:r>
            <a:r>
              <a:rPr lang="en-CA"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endParaRPr lang="en-GB" sz="20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210002117"/>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Non Profits and Welfare Retrenchment</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6048672"/>
          </a:xfrm>
        </p:spPr>
        <p:txBody>
          <a:bodyPr>
            <a:normAutofit/>
          </a:bodyPr>
          <a:lstStyle/>
          <a:p>
            <a:pPr algn="just"/>
            <a:endParaRPr lang="en-GB" sz="2400" b="0" i="0" u="none" strike="noStrike" baseline="0" dirty="0">
              <a:solidFill>
                <a:srgbClr val="002060"/>
              </a:solidFill>
              <a:latin typeface="Calibri" panose="020F0502020204030204" pitchFamily="34" charset="0"/>
            </a:endParaRPr>
          </a:p>
          <a:p>
            <a:pPr algn="just"/>
            <a:r>
              <a:rPr lang="en-GB" sz="2400" b="0" i="0" u="none" strike="noStrike" baseline="0" dirty="0">
                <a:solidFill>
                  <a:srgbClr val="002060"/>
                </a:solidFill>
                <a:latin typeface="Calibri" panose="020F0502020204030204" pitchFamily="34" charset="0"/>
              </a:rPr>
              <a:t>Civil society from 1990s seen as resource of public governance that could take over public service provision from ailing welfare state and bureaucratization of public service provision.</a:t>
            </a:r>
          </a:p>
          <a:p>
            <a:pPr marL="0" indent="0" algn="just">
              <a:buNone/>
            </a:pPr>
            <a:endParaRPr lang="en-GB" sz="1000" b="0" i="0" u="none" strike="noStrike" baseline="0" dirty="0">
              <a:solidFill>
                <a:srgbClr val="002060"/>
              </a:solidFill>
              <a:latin typeface="Times New Roman" panose="02020603050405020304" pitchFamily="18" charset="0"/>
            </a:endParaRPr>
          </a:p>
          <a:p>
            <a:pPr algn="just"/>
            <a:r>
              <a:rPr lang="en-GB" sz="2400" b="0" i="0" u="none" strike="noStrike" baseline="0" dirty="0">
                <a:solidFill>
                  <a:srgbClr val="002060"/>
                </a:solidFill>
                <a:latin typeface="Calibri" panose="020F0502020204030204" pitchFamily="34" charset="0"/>
              </a:rPr>
              <a:t>“Under a number of guises and buzzwords, such as (social) responsibility, (active) citizenship, activation, participation, horizontalisation, flexibility, modernisation, co-production, (public-private) partnerships, (social) cohesion, social capital and many more, civil society has been mobilised to solve and provide social services and governments in the West are increasingly shifting responsibility for public social service delivery to civil society </a:t>
            </a:r>
            <a:r>
              <a:rPr lang="en-GB" sz="2400" b="0" i="0" u="none" strike="noStrike" baseline="0" dirty="0">
                <a:solidFill>
                  <a:srgbClr val="CC0099"/>
                </a:solidFill>
                <a:latin typeface="Calibri" panose="020F0502020204030204" pitchFamily="34" charset="0"/>
              </a:rPr>
              <a:t>(Brandsen, Trommel, &amp; Verschuere, 2017; Brandsen et al., 2014; Shamir, 2008)</a:t>
            </a:r>
            <a:r>
              <a:rPr lang="en-GB" sz="2400" b="0" i="0" u="none" strike="noStrike" baseline="0" dirty="0">
                <a:solidFill>
                  <a:srgbClr val="002060"/>
                </a:solidFill>
                <a:latin typeface="Calibri" panose="020F0502020204030204" pitchFamily="34" charset="0"/>
              </a:rPr>
              <a:t>”</a:t>
            </a:r>
            <a:r>
              <a:rPr lang="en-GB" sz="2400" b="0" i="0" u="none" strike="noStrike" baseline="0" dirty="0">
                <a:solidFill>
                  <a:srgbClr val="CC0099"/>
                </a:solidFill>
                <a:latin typeface="Calibri" panose="020F0502020204030204" pitchFamily="34" charset="0"/>
              </a:rPr>
              <a:t>.</a:t>
            </a:r>
          </a:p>
          <a:p>
            <a:pPr marL="0" indent="358775" algn="just">
              <a:buNone/>
            </a:pP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(Jessen, 2019, p. 1,2)</a:t>
            </a:r>
            <a:endPar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sz="2400" b="0" i="0" u="none" strike="noStrike" baseline="0" dirty="0">
              <a:solidFill>
                <a:srgbClr val="CC0099"/>
              </a:solidFill>
              <a:latin typeface="Times New Roman" panose="02020603050405020304" pitchFamily="18" charset="0"/>
            </a:endParaRPr>
          </a:p>
          <a:p>
            <a:pPr algn="just"/>
            <a:endParaRPr lang="en-GB" sz="1800" b="0" i="0" u="none" strike="noStrike" baseline="0" dirty="0">
              <a:solidFill>
                <a:srgbClr val="002060"/>
              </a:solidFill>
              <a:latin typeface="Times New Roman" panose="02020603050405020304" pitchFamily="18" charset="0"/>
            </a:endParaRP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4014639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fontAlgn="base"/>
            <a:r>
              <a:rPr lang="en-GB" sz="3200" dirty="0">
                <a:solidFill>
                  <a:srgbClr val="008080"/>
                </a:solidFill>
                <a:latin typeface="Calibri" panose="020F0502020204030204" pitchFamily="34" charset="0"/>
                <a:cs typeface="Calibri" panose="020F0502020204030204" pitchFamily="34" charset="0"/>
              </a:rPr>
              <a:t>Other Countries’ Similar Direction</a:t>
            </a:r>
            <a:endParaRPr lang="en-GB" sz="3200" b="0" i="0" dirty="0">
              <a:solidFill>
                <a:srgbClr val="008080"/>
              </a:solidFill>
              <a:effectLst/>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5845264"/>
          </a:xfrm>
        </p:spPr>
        <p:txBody>
          <a:bodyPr>
            <a:normAutofit lnSpcReduction="10000"/>
          </a:bodyPr>
          <a:lstStyle/>
          <a:p>
            <a:pPr marL="0" indent="0" algn="just"/>
            <a:endParaRPr lang="en-GB" sz="1000" dirty="0">
              <a:solidFill>
                <a:srgbClr val="002060"/>
              </a:solidFill>
              <a:effectLst/>
              <a:ea typeface="Calibri" panose="020F0502020204030204" pitchFamily="34" charset="0"/>
              <a:cs typeface="Times New Roman" panose="02020603050405020304" pitchFamily="18" charset="0"/>
            </a:endParaRPr>
          </a:p>
          <a:p>
            <a:pPr marL="0" indent="0" algn="just">
              <a:spcBef>
                <a:spcPts val="1200"/>
              </a:spcBef>
              <a:spcAft>
                <a:spcPts val="1200"/>
              </a:spcAft>
            </a:pPr>
            <a:r>
              <a:rPr lang="en-GB" sz="2400" dirty="0">
                <a:solidFill>
                  <a:srgbClr val="002060"/>
                </a:solidFill>
                <a:ea typeface="Calibri" panose="020F0502020204030204" pitchFamily="34" charset="0"/>
                <a:cs typeface="Times New Roman" panose="02020603050405020304" pitchFamily="18" charset="0"/>
              </a:rPr>
              <a:t>Despite critical contributions on new relationship between state, charities, NGOs and non profits </a:t>
            </a:r>
            <a:r>
              <a:rPr lang="it-IT" sz="2400" dirty="0">
                <a:solidFill>
                  <a:srgbClr val="CC0099"/>
                </a:solidFill>
              </a:rPr>
              <a:t>(Li, 2021; Sidel, 2019, 2020; Spires, 2020)</a:t>
            </a:r>
            <a:r>
              <a:rPr lang="en-GB" sz="2400" dirty="0">
                <a:solidFill>
                  <a:srgbClr val="CC0099"/>
                </a:solidFill>
                <a:ea typeface="Calibri" panose="020F0502020204030204" pitchFamily="34" charset="0"/>
                <a:cs typeface="Times New Roman" panose="02020603050405020304" pitchFamily="18" charset="0"/>
              </a:rPr>
              <a:t> </a:t>
            </a:r>
            <a:r>
              <a:rPr lang="en-GB" sz="2400" dirty="0">
                <a:solidFill>
                  <a:srgbClr val="002060"/>
                </a:solidFill>
                <a:ea typeface="Calibri" panose="020F0502020204030204" pitchFamily="34" charset="0"/>
                <a:cs typeface="Times New Roman" panose="02020603050405020304" pitchFamily="18" charset="0"/>
              </a:rPr>
              <a:t>China not exceptional in choosing recent direction </a:t>
            </a:r>
          </a:p>
          <a:p>
            <a:pPr marL="0" indent="0" algn="just">
              <a:spcBef>
                <a:spcPts val="1200"/>
              </a:spcBef>
              <a:spcAft>
                <a:spcPts val="1200"/>
              </a:spcAft>
            </a:pPr>
            <a:r>
              <a:rPr lang="en-GB" sz="2400" dirty="0">
                <a:solidFill>
                  <a:srgbClr val="002060"/>
                </a:solidFill>
                <a:effectLst/>
                <a:ea typeface="Calibri" panose="020F0502020204030204" pitchFamily="34" charset="0"/>
                <a:cs typeface="Times New Roman" panose="02020603050405020304" pitchFamily="18" charset="0"/>
              </a:rPr>
              <a:t>In similar vein, proposals for China, Vietnam and South East Asia have emerged in other contributors </a:t>
            </a:r>
            <a:r>
              <a:rPr lang="en-GB" sz="2400" dirty="0">
                <a:solidFill>
                  <a:srgbClr val="CC0099"/>
                </a:solidFill>
                <a:effectLst/>
                <a:ea typeface="Calibri" panose="020F0502020204030204" pitchFamily="34" charset="0"/>
                <a:cs typeface="Calibri" panose="020F0502020204030204" pitchFamily="34" charset="0"/>
              </a:rPr>
              <a:t>(Defourny &amp; Shin‐Yang Kim, 2011; Jia, 2020; Nguyen &amp; Seymour, 2013)</a:t>
            </a:r>
            <a:r>
              <a:rPr lang="en-GB" sz="2400" dirty="0">
                <a:solidFill>
                  <a:srgbClr val="CC0099"/>
                </a:solidFill>
                <a:effectLst/>
                <a:ea typeface="Calibri" panose="020F0502020204030204" pitchFamily="34" charset="0"/>
                <a:cs typeface="Times New Roman" panose="02020603050405020304" pitchFamily="18" charset="0"/>
              </a:rPr>
              <a:t>. </a:t>
            </a:r>
          </a:p>
          <a:p>
            <a:pPr marL="0" indent="0" algn="just">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400" dirty="0">
                <a:solidFill>
                  <a:srgbClr val="002060"/>
                </a:solidFill>
                <a:effectLst/>
                <a:ea typeface="Calibri" panose="020F0502020204030204" pitchFamily="34" charset="0"/>
                <a:cs typeface="Times New Roman" panose="02020603050405020304" pitchFamily="18" charset="0"/>
              </a:rPr>
              <a:t>Czech Republic, Hungary, Poland, Slovakia, Croatia, Slovenia, Bulgaria, Romania and Albania, Bosnia, Herzegovina, Kosovo, Macedonia, Moldova, Montenegro, Serbia “</a:t>
            </a:r>
            <a:r>
              <a:rPr lang="en-GB" sz="2400" dirty="0">
                <a:solidFill>
                  <a:srgbClr val="002060"/>
                </a:solidFill>
                <a:effectLst/>
                <a:ea typeface="Calibri" panose="020F0502020204030204" pitchFamily="34" charset="0"/>
                <a:cs typeface="Calibri" panose="020F0502020204030204" pitchFamily="34" charset="0"/>
              </a:rPr>
              <a:t>emergence of these institutional actors (Civil Society Organisations) shifted prevailing power relations within society and resulted in changes in institutional environment and legal framework for CSOs</a:t>
            </a:r>
            <a:r>
              <a:rPr lang="en-GB" sz="2400" dirty="0">
                <a:solidFill>
                  <a:srgbClr val="000000"/>
                </a:solidFill>
                <a:effectLst/>
                <a:ea typeface="Calibri" panose="020F0502020204030204" pitchFamily="34" charset="0"/>
                <a:cs typeface="Calibri" panose="020F0502020204030204" pitchFamily="34" charset="0"/>
              </a:rPr>
              <a:t> </a:t>
            </a:r>
            <a:r>
              <a:rPr lang="en-GB" sz="2400" dirty="0">
                <a:solidFill>
                  <a:srgbClr val="CC0099"/>
                </a:solidFill>
                <a:effectLst/>
                <a:ea typeface="Calibri" panose="020F0502020204030204" pitchFamily="34" charset="0"/>
                <a:cs typeface="Calibri" panose="020F0502020204030204" pitchFamily="34" charset="0"/>
              </a:rPr>
              <a:t>(Meyer et al., 2017, p. 15)</a:t>
            </a:r>
            <a:endParaRPr lang="en-GB" sz="2400" dirty="0">
              <a:solidFill>
                <a:srgbClr val="CC0099"/>
              </a:solidFill>
              <a:effectLst/>
              <a:ea typeface="Calibri" panose="020F0502020204030204" pitchFamily="34" charset="0"/>
              <a:cs typeface="Times New Roman" panose="02020603050405020304" pitchFamily="18" charset="0"/>
            </a:endParaRP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endParaRPr lang="en-GB" sz="2400" b="0" i="0" u="none" strike="noStrike" baseline="0" dirty="0">
              <a:solidFill>
                <a:srgbClr val="CC0099"/>
              </a:solidFill>
              <a:latin typeface="Times New Roman" panose="02020603050405020304" pitchFamily="18" charset="0"/>
            </a:endParaRPr>
          </a:p>
          <a:p>
            <a:pPr algn="just"/>
            <a:endParaRPr lang="en-GB" sz="1800" b="0" i="0" u="none" strike="noStrike" baseline="0" dirty="0">
              <a:solidFill>
                <a:srgbClr val="002060"/>
              </a:solidFill>
              <a:latin typeface="Times New Roman" panose="02020603050405020304" pitchFamily="18" charset="0"/>
            </a:endParaRP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45825750"/>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a:spcBef>
                <a:spcPts val="1200"/>
              </a:spcBef>
              <a:spcAft>
                <a:spcPts val="1200"/>
              </a:spcAft>
            </a:pPr>
            <a:r>
              <a:rPr lang="en-CA"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rPr>
              <a:t>Data Gathering Difficulties</a:t>
            </a:r>
            <a:endParaRPr lang="en-GB"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5845264"/>
          </a:xfrm>
        </p:spPr>
        <p:txBody>
          <a:bodyPr>
            <a:normAutofit fontScale="92500" lnSpcReduction="20000"/>
          </a:bodyPr>
          <a:lstStyle/>
          <a:p>
            <a:pPr algn="just">
              <a:spcBef>
                <a:spcPts val="1200"/>
              </a:spcBef>
              <a:spcAft>
                <a:spcPts val="1200"/>
              </a:spcAft>
            </a:pPr>
            <a:endParaRPr lang="en-GB" sz="9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Difficulties in operationalisation. Some Western contributions on non profits and social enterprise in China may not point to a clear picture. </a:t>
            </a:r>
            <a:r>
              <a:rPr lang="en-GB"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Insufficient data on sustainability. </a:t>
            </a:r>
          </a:p>
          <a:p>
            <a:pPr algn="just">
              <a:spcBef>
                <a:spcPts val="1200"/>
              </a:spcBef>
              <a:spcAft>
                <a:spcPts val="1200"/>
              </a:spcAft>
            </a:pPr>
            <a:r>
              <a:rPr lang="en-CA"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Methodology and methods show difficulties in data gathering for western oriented articles which may be researching non profits alongside commercially oriented social enterprises </a:t>
            </a:r>
            <a:r>
              <a:rPr lang="en-GB" sz="2600" dirty="0">
                <a:solidFill>
                  <a:srgbClr val="CC0099"/>
                </a:solidFill>
                <a:effectLst/>
                <a:latin typeface="Calibri" panose="020F0502020204030204" pitchFamily="34" charset="0"/>
                <a:ea typeface="Calibri" panose="020F0502020204030204" pitchFamily="34" charset="0"/>
              </a:rPr>
              <a:t>(Kerlin, Peng, et al., 2021; Lee et al., 2014)</a:t>
            </a:r>
            <a:endParaRPr lang="en-CA" sz="2600" dirty="0">
              <a:solidFill>
                <a:srgbClr val="CC0099"/>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r>
              <a:rPr lang="en-GB" sz="2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Many researchers “not only adopt existing understandings of success but are likely to have an active role in the creation of these understandings. It is thus critical that researchers show particular care to precisely articulating how they are articulating social enterprise success”. Key gaps in research infrastructure limit the development of empirical research on social enterprise </a:t>
            </a:r>
            <a:r>
              <a:rPr lang="en-GB" sz="26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(Lee et al., 2014, pp. 242, 256)</a:t>
            </a:r>
            <a:endParaRPr lang="en-GB" sz="26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1200"/>
              </a:spcBef>
              <a:spcAft>
                <a:spcPts val="1200"/>
              </a:spcAft>
              <a:buNone/>
            </a:pPr>
            <a:endParaRPr lang="en-GB" sz="2400" dirty="0">
              <a:solidFill>
                <a:srgbClr val="CC0099"/>
              </a:solidFill>
              <a:effectLst/>
              <a:ea typeface="Calibri" panose="020F0502020204030204" pitchFamily="34" charset="0"/>
              <a:cs typeface="Times New Roman" panose="02020603050405020304" pitchFamily="18" charset="0"/>
            </a:endParaRP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endParaRPr lang="en-GB" sz="2400" b="0" i="0" u="none" strike="noStrike" baseline="0" dirty="0">
              <a:solidFill>
                <a:srgbClr val="CC0099"/>
              </a:solidFill>
              <a:latin typeface="Times New Roman" panose="02020603050405020304" pitchFamily="18" charset="0"/>
            </a:endParaRPr>
          </a:p>
          <a:p>
            <a:pPr algn="just"/>
            <a:endParaRPr lang="en-GB" sz="1800" b="0" i="0" u="none" strike="noStrike" baseline="0" dirty="0">
              <a:solidFill>
                <a:srgbClr val="002060"/>
              </a:solidFill>
              <a:latin typeface="Times New Roman" panose="02020603050405020304" pitchFamily="18" charset="0"/>
            </a:endParaRP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3578928041"/>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a:spcBef>
                <a:spcPts val="1200"/>
              </a:spcBef>
              <a:spcAft>
                <a:spcPts val="1200"/>
              </a:spcAft>
            </a:pPr>
            <a:r>
              <a:rPr lang="en-CA"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rPr>
              <a:t>Isomorphism vs Institutional Pressure</a:t>
            </a:r>
            <a:endParaRPr lang="en-GB"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5845264"/>
          </a:xfrm>
        </p:spPr>
        <p:txBody>
          <a:bodyPr>
            <a:normAutofit fontScale="92500" lnSpcReduction="10000"/>
          </a:bodyPr>
          <a:lstStyle/>
          <a:p>
            <a:pPr algn="just">
              <a:spcBef>
                <a:spcPts val="1200"/>
              </a:spcBef>
              <a:spcAft>
                <a:spcPts val="1200"/>
              </a:spcAft>
            </a:pPr>
            <a:r>
              <a:rPr lang="en-CA"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Many Western reviews of social enterprise in China use UK and US concepts of social entrepreneurship based on isomorphism</a:t>
            </a:r>
            <a:r>
              <a:rPr lang="en-CA"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(DiMaggio &amp; Powell, 1983)</a:t>
            </a:r>
            <a:r>
              <a:rPr lang="en-CA"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gn="just">
              <a:spcBef>
                <a:spcPts val="1200"/>
              </a:spcBef>
              <a:spcAft>
                <a:spcPts val="1200"/>
              </a:spcAft>
            </a:pPr>
            <a:r>
              <a:rPr lang="en-CA"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Chinese context may be more appropriate to recognise Oliver’s description of responding or resisting significant institutional pressures, through “</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identifying the full repertoire of alternative strategies available to organizations that confront institutional demands and expectations, and determining the factors that predict when organizations will resist or conform to institutional pressures”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(Oliver, 1991, p. 173)</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t>
            </a:r>
          </a:p>
          <a:p>
            <a:pPr algn="just">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CA"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Strength of international pressures from </a:t>
            </a:r>
            <a:r>
              <a:rPr lang="en-GB" sz="2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British Council, Narada Foundation, Non-Profit Incubator, China Social Enterprise and Investment Forum, and Social Enterprise Research Centre also </a:t>
            </a:r>
            <a:r>
              <a:rPr lang="en-CA"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recognised,  with “</a:t>
            </a:r>
            <a:r>
              <a:rPr lang="en-GB" sz="2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40% of the non-profits in our sample conformed to this pressure”, with many “exposed to the idea of social enterprise through trainings and incubations from these intermediary organizations”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(Kerlin, Peng, et al., 2021, p. 218)</a:t>
            </a:r>
            <a:endPar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endParaRPr lang="en-GB" sz="2400" b="0" i="0" u="none" strike="noStrike" baseline="0" dirty="0">
              <a:solidFill>
                <a:srgbClr val="CC0099"/>
              </a:solidFill>
              <a:latin typeface="Times New Roman" panose="02020603050405020304" pitchFamily="18" charset="0"/>
            </a:endParaRPr>
          </a:p>
          <a:p>
            <a:pPr algn="just"/>
            <a:endParaRPr lang="en-GB" sz="1800" b="0" i="0" u="none" strike="noStrike" baseline="0" dirty="0">
              <a:solidFill>
                <a:srgbClr val="002060"/>
              </a:solidFill>
              <a:latin typeface="Times New Roman" panose="02020603050405020304" pitchFamily="18" charset="0"/>
            </a:endParaRP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2499547759"/>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a:spcBef>
                <a:spcPts val="1200"/>
              </a:spcBef>
              <a:spcAft>
                <a:spcPts val="1200"/>
              </a:spcAft>
            </a:pPr>
            <a:r>
              <a:rPr lang="en-CA"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rPr>
              <a:t>International Influences</a:t>
            </a:r>
            <a:endParaRPr lang="en-GB"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5845264"/>
          </a:xfrm>
        </p:spPr>
        <p:txBody>
          <a:bodyPr>
            <a:normAutofit lnSpcReduction="10000"/>
          </a:bodyPr>
          <a:lstStyle/>
          <a:p>
            <a:pPr algn="just">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GB" sz="24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algn="just">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4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t>
            </a: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By 2015, five organizations in China launched the first unofficial Social Enterprise (SE) Certification at the annual China Charity Fair, including Peking University, China Global Philanthropy Institute, Social Enterprise Research Center, Narada Foundation, and China Charity Fair”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(Yu, 2020, p. 33)</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gn="just">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Intermediaries also facilitate connections with government through seminars and workshops, act as agents of credibility and pressure organisational behaviours. </a:t>
            </a:r>
          </a:p>
          <a:p>
            <a:pPr algn="just">
              <a:spcBef>
                <a:spcPts val="1200"/>
              </a:spcBef>
              <a:spcAft>
                <a:spcPts val="12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“For the Chinese informants, we noticed that when justifying their use of a business approach or model to address social issues, they tended to cite ideas advocated by intermediaries” </a:t>
            </a:r>
            <a:r>
              <a:rPr lang="en-GB" sz="2400" dirty="0">
                <a:solidFill>
                  <a:srgbClr val="CC0099"/>
                </a:solidFill>
                <a:effectLst/>
                <a:latin typeface="Calibri" panose="020F0502020204030204" pitchFamily="34" charset="0"/>
                <a:ea typeface="Calibri" panose="020F0502020204030204" pitchFamily="34" charset="0"/>
                <a:cs typeface="Calibri" panose="020F0502020204030204" pitchFamily="34" charset="0"/>
              </a:rPr>
              <a:t>(Kerlin, Lall, et al., 2021, p. 741)</a:t>
            </a:r>
            <a:r>
              <a:rPr lang="en-GB" sz="24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a:t>
            </a: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spcBef>
                <a:spcPts val="1200"/>
              </a:spcBef>
              <a:spcAft>
                <a:spcPts val="1200"/>
              </a:spcAft>
            </a:pPr>
            <a:endParaRPr lang="en-GB" sz="2400" dirty="0">
              <a:solidFill>
                <a:srgbClr val="000000"/>
              </a:solidFill>
              <a:effectLst/>
              <a:ea typeface="Calibri" panose="020F0502020204030204" pitchFamily="34" charset="0"/>
              <a:cs typeface="Times New Roman" panose="02020603050405020304" pitchFamily="18" charset="0"/>
            </a:endParaRPr>
          </a:p>
          <a:p>
            <a:pPr algn="just"/>
            <a:endParaRPr lang="en-GB" sz="2400" b="0" i="0" u="none" strike="noStrike" baseline="0" dirty="0">
              <a:solidFill>
                <a:srgbClr val="CC0099"/>
              </a:solidFill>
              <a:latin typeface="Times New Roman" panose="02020603050405020304" pitchFamily="18" charset="0"/>
            </a:endParaRPr>
          </a:p>
          <a:p>
            <a:pPr algn="just"/>
            <a:endParaRPr lang="en-GB" sz="1800" b="0" i="0" u="none" strike="noStrike" baseline="0" dirty="0">
              <a:solidFill>
                <a:srgbClr val="002060"/>
              </a:solidFill>
              <a:latin typeface="Times New Roman" panose="02020603050405020304" pitchFamily="18" charset="0"/>
            </a:endParaRP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4213970748"/>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8080"/>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E033036A-9CFE-4893-BE2D-2AD2E37AAEEB}"/>
              </a:ext>
            </a:extLst>
          </p:cNvPr>
          <p:cNvSpPr>
            <a:spLocks noGrp="1"/>
          </p:cNvSpPr>
          <p:nvPr>
            <p:ph type="title"/>
          </p:nvPr>
        </p:nvSpPr>
        <p:spPr>
          <a:xfrm>
            <a:off x="238887" y="260648"/>
            <a:ext cx="8661654" cy="576064"/>
          </a:xfrm>
        </p:spPr>
        <p:txBody>
          <a:bodyPr>
            <a:noAutofit/>
          </a:bodyPr>
          <a:lstStyle/>
          <a:p>
            <a:pPr>
              <a:spcBef>
                <a:spcPts val="1200"/>
              </a:spcBef>
              <a:spcAft>
                <a:spcPts val="1200"/>
              </a:spcAft>
            </a:pPr>
            <a:r>
              <a:rPr lang="en-CA"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rPr>
              <a:t>Role of Government – Carter’s Filer Rejection </a:t>
            </a:r>
            <a:endParaRPr lang="en-GB" sz="2800" dirty="0">
              <a:solidFill>
                <a:srgbClr val="00808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62D92D7-99CF-470E-AFEA-42E193B7AA66}"/>
              </a:ext>
            </a:extLst>
          </p:cNvPr>
          <p:cNvSpPr>
            <a:spLocks noGrp="1"/>
          </p:cNvSpPr>
          <p:nvPr>
            <p:ph idx="1"/>
          </p:nvPr>
        </p:nvSpPr>
        <p:spPr>
          <a:xfrm>
            <a:off x="238887" y="692696"/>
            <a:ext cx="8725601" cy="5976664"/>
          </a:xfrm>
        </p:spPr>
        <p:txBody>
          <a:bodyPr>
            <a:normAutofit/>
          </a:bodyPr>
          <a:lstStyle/>
          <a:p>
            <a:pPr algn="just">
              <a:spcBef>
                <a:spcPts val="1200"/>
              </a:spcBef>
              <a:spcAft>
                <a:spcPts val="1200"/>
              </a:spcAft>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2016, Chinese Government Charity Law - Social Associations, Social Service Organisations (Civil Non Enterprise Units), Foundations and Public Institutions. </a:t>
            </a:r>
          </a:p>
          <a:p>
            <a:pPr algn="just">
              <a:spcBef>
                <a:spcPts val="1200"/>
              </a:spcBef>
              <a:spcAft>
                <a:spcPts val="1200"/>
              </a:spcAft>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2017 ‘Law on Management of Overseas Activities in Mainland China’. Significant legislation may offer more sustainable public service delivery.  </a:t>
            </a:r>
          </a:p>
          <a:p>
            <a:pPr algn="just">
              <a:spcBef>
                <a:spcPts val="1200"/>
              </a:spcBef>
              <a:spcAft>
                <a:spcPts val="1200"/>
              </a:spcAft>
            </a:pPr>
            <a:r>
              <a:rPr lang="en-GB" sz="2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John D Rockefeller III Commission on Private Philanthropy and Public Needs in 1973. 1977 Filer Commission  recommended all tax-exempt entities composed distinctive “third,” “non profit,” or “independent” sector whose welfare was essential to the future of democracy. </a:t>
            </a:r>
            <a:r>
              <a:rPr lang="en-GB"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Carter administration rejected </a:t>
            </a:r>
            <a:r>
              <a:rPr lang="en-GB" sz="2200" dirty="0">
                <a:solidFill>
                  <a:srgbClr val="CC0099"/>
                </a:solidFill>
                <a:effectLst/>
                <a:latin typeface="Calibri" panose="020F0502020204030204" pitchFamily="34" charset="0"/>
                <a:ea typeface="Calibri" panose="020F0502020204030204" pitchFamily="34" charset="0"/>
              </a:rPr>
              <a:t>(Filer Commission on Private Philanthropy and Public Needs, 1975)</a:t>
            </a:r>
            <a:r>
              <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rPr>
              <a:t>. </a:t>
            </a:r>
          </a:p>
          <a:p>
            <a:pPr algn="just">
              <a:spcBef>
                <a:spcPts val="1200"/>
              </a:spcBef>
              <a:spcAft>
                <a:spcPts val="1200"/>
              </a:spcAft>
            </a:pPr>
            <a:r>
              <a:rPr lang="en-GB"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Less sustainable relationships between non profits, social enterprises and US Government </a:t>
            </a:r>
            <a:r>
              <a:rPr lang="en-GB" sz="2200" dirty="0">
                <a:solidFill>
                  <a:srgbClr val="CC0099"/>
                </a:solidFill>
                <a:effectLst/>
                <a:latin typeface="Calibri" panose="020F0502020204030204" pitchFamily="34" charset="0"/>
                <a:ea typeface="Calibri" panose="020F0502020204030204" pitchFamily="34" charset="0"/>
              </a:rPr>
              <a:t>(Salamon 1987, 1993, 1995, 1999, 2002; Salamon &amp; Sokolowski, 2016)</a:t>
            </a:r>
            <a:endParaRPr lang="en-GB" sz="2200" dirty="0">
              <a:solidFill>
                <a:srgbClr val="CC009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90000"/>
              </a:lnSpc>
              <a:buNone/>
              <a:defRPr/>
            </a:pPr>
            <a:endParaRPr lang="en-GB" sz="1600" i="1" dirty="0"/>
          </a:p>
        </p:txBody>
      </p:sp>
      <p:sp>
        <p:nvSpPr>
          <p:cNvPr id="9" name="Rectangle 8">
            <a:extLst>
              <a:ext uri="{FF2B5EF4-FFF2-40B4-BE49-F238E27FC236}">
                <a16:creationId xmlns:a16="http://schemas.microsoft.com/office/drawing/2014/main" id="{47658199-B918-455B-A1DB-C4A179251F22}"/>
              </a:ext>
            </a:extLst>
          </p:cNvPr>
          <p:cNvSpPr/>
          <p:nvPr/>
        </p:nvSpPr>
        <p:spPr>
          <a:xfrm>
            <a:off x="0" y="4581525"/>
            <a:ext cx="9144000" cy="93503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577524953"/>
      </p:ext>
    </p:extLst>
  </p:cSld>
  <p:clrMapOvr>
    <a:masterClrMapping/>
  </p:clrMapOvr>
  <mc:AlternateContent xmlns:mc="http://schemas.openxmlformats.org/markup-compatibility/2006" xmlns:p14="http://schemas.microsoft.com/office/powerpoint/2010/main">
    <mc:Choice Requires="p14">
      <p:transition spd="slow" p14:dur="2000" advTm="36734"/>
    </mc:Choice>
    <mc:Fallback xmlns="">
      <p:transition spd="slow" advTm="3673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12342</TotalTime>
  <Words>2450</Words>
  <Application>Microsoft Office PowerPoint</Application>
  <PresentationFormat>On-screen Show (4:3)</PresentationFormat>
  <Paragraphs>132</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PowerPoint Presentation</vt:lpstr>
      <vt:lpstr>Overview of this Presentation</vt:lpstr>
      <vt:lpstr>Significant UK and US Influence on Sustainability</vt:lpstr>
      <vt:lpstr>Non Profits and Welfare Retrenchment</vt:lpstr>
      <vt:lpstr>Other Countries’ Similar Direction</vt:lpstr>
      <vt:lpstr>Data Gathering Difficulties</vt:lpstr>
      <vt:lpstr>Isomorphism vs Institutional Pressure</vt:lpstr>
      <vt:lpstr>International Influences</vt:lpstr>
      <vt:lpstr>Role of Government – Carter’s Filer Rejection </vt:lpstr>
      <vt:lpstr>Consequence and Conclusion</vt:lpstr>
      <vt:lpstr>Bibliography I </vt:lpstr>
      <vt:lpstr>Bibliography II</vt:lpstr>
      <vt:lpstr>Bibliography III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Leslie Huckfield</dc:creator>
  <cp:lastModifiedBy>Leslie.Huckfield</cp:lastModifiedBy>
  <cp:revision>448</cp:revision>
  <dcterms:created xsi:type="dcterms:W3CDTF">2019-04-03T16:21:24Z</dcterms:created>
  <dcterms:modified xsi:type="dcterms:W3CDTF">2022-09-16T19:26:35Z</dcterms:modified>
</cp:coreProperties>
</file>