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32" r:id="rId2"/>
    <p:sldId id="487" r:id="rId3"/>
    <p:sldId id="454" r:id="rId4"/>
    <p:sldId id="499" r:id="rId5"/>
    <p:sldId id="455" r:id="rId6"/>
    <p:sldId id="460" r:id="rId7"/>
    <p:sldId id="468" r:id="rId8"/>
    <p:sldId id="478" r:id="rId9"/>
    <p:sldId id="497" r:id="rId10"/>
    <p:sldId id="524" r:id="rId11"/>
    <p:sldId id="506" r:id="rId12"/>
    <p:sldId id="504" r:id="rId13"/>
    <p:sldId id="505" r:id="rId14"/>
    <p:sldId id="500" r:id="rId15"/>
    <p:sldId id="521" r:id="rId16"/>
    <p:sldId id="522" r:id="rId17"/>
    <p:sldId id="523" r:id="rId18"/>
    <p:sldId id="458" r:id="rId19"/>
    <p:sldId id="502" r:id="rId20"/>
    <p:sldId id="519" r:id="rId21"/>
    <p:sldId id="520" r:id="rId22"/>
    <p:sldId id="479" r:id="rId23"/>
    <p:sldId id="518" r:id="rId24"/>
    <p:sldId id="517"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0000FF"/>
    <a:srgbClr val="008080"/>
    <a:srgbClr val="0000CC"/>
    <a:srgbClr val="339966"/>
    <a:srgbClr val="339933"/>
    <a:srgbClr val="CC3399"/>
    <a:srgbClr val="E6E6E6"/>
    <a:srgbClr val="CC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0" d="100"/>
          <a:sy n="110" d="100"/>
        </p:scale>
        <p:origin x="1592" y="68"/>
      </p:cViewPr>
      <p:guideLst>
        <p:guide orient="horz" pos="2160"/>
        <p:guide pos="2880"/>
      </p:guideLst>
    </p:cSldViewPr>
  </p:slideViewPr>
  <p:notesTextViewPr>
    <p:cViewPr>
      <p:scale>
        <a:sx n="1" d="1"/>
        <a:sy n="1" d="1"/>
      </p:scale>
      <p:origin x="0" y="0"/>
    </p:cViewPr>
  </p:notesTextViewPr>
  <p:sorterViewPr>
    <p:cViewPr>
      <p:scale>
        <a:sx n="90" d="100"/>
        <a:sy n="90" d="100"/>
      </p:scale>
      <p:origin x="0" y="-1588"/>
    </p:cViewPr>
  </p:sorterViewPr>
  <p:notesViewPr>
    <p:cSldViewPr>
      <p:cViewPr varScale="1">
        <p:scale>
          <a:sx n="83" d="100"/>
          <a:sy n="83" d="100"/>
        </p:scale>
        <p:origin x="3836"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EE3CE1-3761-4141-8D00-5C7CF5E767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34600D38-9BD7-4266-85ED-3073A46954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62C23B-94A1-4BA4-AF9B-C59E70A6A4D6}" type="datetimeFigureOut">
              <a:rPr lang="en-GB" smtClean="0"/>
              <a:t>17/08/2022</a:t>
            </a:fld>
            <a:endParaRPr lang="en-GB" dirty="0"/>
          </a:p>
        </p:txBody>
      </p:sp>
      <p:sp>
        <p:nvSpPr>
          <p:cNvPr id="4" name="Footer Placeholder 3">
            <a:extLst>
              <a:ext uri="{FF2B5EF4-FFF2-40B4-BE49-F238E27FC236}">
                <a16:creationId xmlns:a16="http://schemas.microsoft.com/office/drawing/2014/main" id="{AB738BE6-71FD-471B-A074-CD7D57D537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AC3E6EDB-1956-4048-8EB8-87AF1FA9C8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DF0AF5-D7CC-468D-B30E-E965C9CE94B0}" type="slidenum">
              <a:rPr lang="en-GB" smtClean="0"/>
              <a:t>‹#›</a:t>
            </a:fld>
            <a:endParaRPr lang="en-GB" dirty="0"/>
          </a:p>
        </p:txBody>
      </p:sp>
    </p:spTree>
    <p:extLst>
      <p:ext uri="{BB962C8B-B14F-4D97-AF65-F5344CB8AC3E}">
        <p14:creationId xmlns:p14="http://schemas.microsoft.com/office/powerpoint/2010/main" val="1884578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A5018BD-C9AF-4FE1-9506-8FA73B899B67}" type="datetimeFigureOut">
              <a:rPr lang="en-GB"/>
              <a:pPr>
                <a:defRPr/>
              </a:pPr>
              <a:t>17/08/2022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AC5E3E8-DAE4-443C-8461-1738BCD4E607}" type="slidenum">
              <a:rPr lang="en-GB"/>
              <a:pPr>
                <a:defRPr/>
              </a:pPr>
              <a:t>‹#›</a:t>
            </a:fld>
            <a:endParaRPr lang="en-GB" dirty="0"/>
          </a:p>
        </p:txBody>
      </p:sp>
    </p:spTree>
    <p:extLst>
      <p:ext uri="{BB962C8B-B14F-4D97-AF65-F5344CB8AC3E}">
        <p14:creationId xmlns:p14="http://schemas.microsoft.com/office/powerpoint/2010/main" val="2517663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AAC5E3E8-DAE4-443C-8461-1738BCD4E607}" type="slidenum">
              <a:rPr lang="en-GB" smtClean="0"/>
              <a:pPr>
                <a:defRPr/>
              </a:pPr>
              <a:t>1</a:t>
            </a:fld>
            <a:endParaRPr lang="en-GB" dirty="0"/>
          </a:p>
        </p:txBody>
      </p:sp>
    </p:spTree>
    <p:extLst>
      <p:ext uri="{BB962C8B-B14F-4D97-AF65-F5344CB8AC3E}">
        <p14:creationId xmlns:p14="http://schemas.microsoft.com/office/powerpoint/2010/main" val="112458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11</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735169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12</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549349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955619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09127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939933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208843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908395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3586098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016226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20</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9388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240365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21</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136477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22</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401629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0701370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24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914878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98860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35465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334126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094176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088258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459680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10</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75724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0482D94-CD63-4FDA-AABA-A358C0ACE5CA}" type="datetimeFigureOut">
              <a:rPr lang="en-GB"/>
              <a:pPr>
                <a:defRPr/>
              </a:pPr>
              <a:t>17/08/2022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D450950-8B82-4F7A-AB11-564FA29B6AA7}" type="slidenum">
              <a:rPr lang="en-GB"/>
              <a:pPr>
                <a:defRPr/>
              </a:pPr>
              <a:t>‹#›</a:t>
            </a:fld>
            <a:endParaRPr lang="en-GB" dirty="0"/>
          </a:p>
        </p:txBody>
      </p:sp>
    </p:spTree>
    <p:extLst>
      <p:ext uri="{BB962C8B-B14F-4D97-AF65-F5344CB8AC3E}">
        <p14:creationId xmlns:p14="http://schemas.microsoft.com/office/powerpoint/2010/main" val="1412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786A456-7A10-4C20-8DB8-FC2F184F0B5C}" type="datetimeFigureOut">
              <a:rPr lang="en-GB"/>
              <a:pPr>
                <a:defRPr/>
              </a:pPr>
              <a:t>17/08/2022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F2906BF9-F07C-4F52-A82F-A3E8BE051AFD}" type="slidenum">
              <a:rPr lang="en-GB"/>
              <a:pPr>
                <a:defRPr/>
              </a:pPr>
              <a:t>‹#›</a:t>
            </a:fld>
            <a:endParaRPr lang="en-GB" dirty="0"/>
          </a:p>
        </p:txBody>
      </p:sp>
    </p:spTree>
    <p:extLst>
      <p:ext uri="{BB962C8B-B14F-4D97-AF65-F5344CB8AC3E}">
        <p14:creationId xmlns:p14="http://schemas.microsoft.com/office/powerpoint/2010/main" val="55010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BB2B67-BA79-4C61-8348-2183529BDF30}" type="datetimeFigureOut">
              <a:rPr lang="en-GB"/>
              <a:pPr>
                <a:defRPr/>
              </a:pPr>
              <a:t>17/08/2022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4AECB73-3CC0-4912-8AD4-8B2111982D49}" type="slidenum">
              <a:rPr lang="en-GB"/>
              <a:pPr>
                <a:defRPr/>
              </a:pPr>
              <a:t>‹#›</a:t>
            </a:fld>
            <a:endParaRPr lang="en-GB" dirty="0"/>
          </a:p>
        </p:txBody>
      </p:sp>
    </p:spTree>
    <p:extLst>
      <p:ext uri="{BB962C8B-B14F-4D97-AF65-F5344CB8AC3E}">
        <p14:creationId xmlns:p14="http://schemas.microsoft.com/office/powerpoint/2010/main" val="3333668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225106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CCD2E31-8689-4A2F-B8FE-CB1AED56FD03}" type="datetimeFigureOut">
              <a:rPr lang="en-GB"/>
              <a:pPr>
                <a:defRPr/>
              </a:pPr>
              <a:t>17/08/2022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2F6738E-CA8F-4CEC-943D-9F3365B9064B}" type="slidenum">
              <a:rPr lang="en-GB"/>
              <a:pPr>
                <a:defRPr/>
              </a:pPr>
              <a:t>‹#›</a:t>
            </a:fld>
            <a:endParaRPr lang="en-GB" dirty="0"/>
          </a:p>
        </p:txBody>
      </p:sp>
    </p:spTree>
    <p:extLst>
      <p:ext uri="{BB962C8B-B14F-4D97-AF65-F5344CB8AC3E}">
        <p14:creationId xmlns:p14="http://schemas.microsoft.com/office/powerpoint/2010/main" val="207110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434A90-6C3F-40FF-B763-27133BD19C72}" type="datetimeFigureOut">
              <a:rPr lang="en-GB"/>
              <a:pPr>
                <a:defRPr/>
              </a:pPr>
              <a:t>17/08/2022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7084A4C-E09D-4D2B-946F-E744E2621984}" type="slidenum">
              <a:rPr lang="en-GB"/>
              <a:pPr>
                <a:defRPr/>
              </a:pPr>
              <a:t>‹#›</a:t>
            </a:fld>
            <a:endParaRPr lang="en-GB" dirty="0"/>
          </a:p>
        </p:txBody>
      </p:sp>
    </p:spTree>
    <p:extLst>
      <p:ext uri="{BB962C8B-B14F-4D97-AF65-F5344CB8AC3E}">
        <p14:creationId xmlns:p14="http://schemas.microsoft.com/office/powerpoint/2010/main" val="320633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CC3956F9-C4EA-49AA-A886-B5DC5F0F8912}" type="datetimeFigureOut">
              <a:rPr lang="en-GB"/>
              <a:pPr>
                <a:defRPr/>
              </a:pPr>
              <a:t>17/08/2022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2F77E216-C900-4974-B1BF-0205C841E8DE}" type="slidenum">
              <a:rPr lang="en-GB"/>
              <a:pPr>
                <a:defRPr/>
              </a:pPr>
              <a:t>‹#›</a:t>
            </a:fld>
            <a:endParaRPr lang="en-GB" dirty="0"/>
          </a:p>
        </p:txBody>
      </p:sp>
    </p:spTree>
    <p:extLst>
      <p:ext uri="{BB962C8B-B14F-4D97-AF65-F5344CB8AC3E}">
        <p14:creationId xmlns:p14="http://schemas.microsoft.com/office/powerpoint/2010/main" val="402965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BE089F3-B41C-4A2F-B6E1-7A1B4BC1E4E0}" type="datetimeFigureOut">
              <a:rPr lang="en-GB"/>
              <a:pPr>
                <a:defRPr/>
              </a:pPr>
              <a:t>17/08/2022</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CB9BC834-29BA-4B9F-9312-A20F97BC61EC}" type="slidenum">
              <a:rPr lang="en-GB"/>
              <a:pPr>
                <a:defRPr/>
              </a:pPr>
              <a:t>‹#›</a:t>
            </a:fld>
            <a:endParaRPr lang="en-GB" dirty="0"/>
          </a:p>
        </p:txBody>
      </p:sp>
    </p:spTree>
    <p:extLst>
      <p:ext uri="{BB962C8B-B14F-4D97-AF65-F5344CB8AC3E}">
        <p14:creationId xmlns:p14="http://schemas.microsoft.com/office/powerpoint/2010/main" val="994092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1A0B39B-7811-406B-8A6E-4CBA606BA2B6}" type="datetimeFigureOut">
              <a:rPr lang="en-GB"/>
              <a:pPr>
                <a:defRPr/>
              </a:pPr>
              <a:t>17/08/2022</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C53D13FB-15DA-4427-AE52-2156AAD72EED}" type="slidenum">
              <a:rPr lang="en-GB"/>
              <a:pPr>
                <a:defRPr/>
              </a:pPr>
              <a:t>‹#›</a:t>
            </a:fld>
            <a:endParaRPr lang="en-GB" dirty="0"/>
          </a:p>
        </p:txBody>
      </p:sp>
    </p:spTree>
    <p:extLst>
      <p:ext uri="{BB962C8B-B14F-4D97-AF65-F5344CB8AC3E}">
        <p14:creationId xmlns:p14="http://schemas.microsoft.com/office/powerpoint/2010/main" val="143319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396AAA-F5A3-4EC8-AA28-F046C3ABB575}" type="datetimeFigureOut">
              <a:rPr lang="en-GB"/>
              <a:pPr>
                <a:defRPr/>
              </a:pPr>
              <a:t>17/08/2022</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E43D7BC2-8F5D-49B4-9504-2A52C4EA618C}" type="slidenum">
              <a:rPr lang="en-GB"/>
              <a:pPr>
                <a:defRPr/>
              </a:pPr>
              <a:t>‹#›</a:t>
            </a:fld>
            <a:endParaRPr lang="en-GB" dirty="0"/>
          </a:p>
        </p:txBody>
      </p:sp>
    </p:spTree>
    <p:extLst>
      <p:ext uri="{BB962C8B-B14F-4D97-AF65-F5344CB8AC3E}">
        <p14:creationId xmlns:p14="http://schemas.microsoft.com/office/powerpoint/2010/main" val="1568976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F541093-D964-4B67-B288-D299BFDF4174}" type="datetimeFigureOut">
              <a:rPr lang="en-GB"/>
              <a:pPr>
                <a:defRPr/>
              </a:pPr>
              <a:t>17/08/2022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F19046E-5E03-44E0-8261-BE77F81877F4}" type="slidenum">
              <a:rPr lang="en-GB"/>
              <a:pPr>
                <a:defRPr/>
              </a:pPr>
              <a:t>‹#›</a:t>
            </a:fld>
            <a:endParaRPr lang="en-GB" dirty="0"/>
          </a:p>
        </p:txBody>
      </p:sp>
    </p:spTree>
    <p:extLst>
      <p:ext uri="{BB962C8B-B14F-4D97-AF65-F5344CB8AC3E}">
        <p14:creationId xmlns:p14="http://schemas.microsoft.com/office/powerpoint/2010/main" val="324938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3F0456C-33E1-47E7-9F26-52F3A7995EA8}" type="datetimeFigureOut">
              <a:rPr lang="en-GB"/>
              <a:pPr>
                <a:defRPr/>
              </a:pPr>
              <a:t>17/08/2022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49928B71-C3A7-4388-AE5D-9297146FCF95}" type="slidenum">
              <a:rPr lang="en-GB"/>
              <a:pPr>
                <a:defRPr/>
              </a:pPr>
              <a:t>‹#›</a:t>
            </a:fld>
            <a:endParaRPr lang="en-GB" dirty="0"/>
          </a:p>
        </p:txBody>
      </p:sp>
    </p:spTree>
    <p:extLst>
      <p:ext uri="{BB962C8B-B14F-4D97-AF65-F5344CB8AC3E}">
        <p14:creationId xmlns:p14="http://schemas.microsoft.com/office/powerpoint/2010/main" val="3757053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7057665-8017-41E0-9C8B-5D3CF9F6172E}" type="datetimeFigureOut">
              <a:rPr lang="en-GB"/>
              <a:pPr>
                <a:defRPr/>
              </a:pPr>
              <a:t>17/08/2022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B744455-F108-4A3F-987A-1F6929325520}"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tirtoaction.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gov.wales/written-statement-white-paper-reforming-local-government-power-local-peopl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britishcouncil.org/society/social-enterprise/reports/other-repor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legislation.gov.uk/ukpga/2004/27/pdfs/ukpga_20040027_en.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oneeastmidlands.org.uk/sites/default/files/library/RoleofVCSinServiceDelivery-CrossCuttingReview.pdf" TargetMode="External"/><Relationship Id="rId5" Type="http://schemas.openxmlformats.org/officeDocument/2006/relationships/hyperlink" Target="https://foundationaleconomy.com/" TargetMode="External"/><Relationship Id="rId4" Type="http://schemas.openxmlformats.org/officeDocument/2006/relationships/hyperlink" Target="https://mutuals.fca.org.uk/"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dialib.cmcdn.dk/medialibrary/51432DDB-BBE3-4327-85F4-BE3493077470/Mathias_Hein_Jessen.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ocialenterprise.org.uk/about-membershi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cva.cymru/" TargetMode="External"/><Relationship Id="rId5" Type="http://schemas.openxmlformats.org/officeDocument/2006/relationships/hyperlink" Target="https://www.socent.ie/wp-content/uploads/2020/04/Economic-democracy-and-worker-co-ops-seminar-proceedings_-Ireland-2019.pdf" TargetMode="External"/><Relationship Id="rId4" Type="http://schemas.openxmlformats.org/officeDocument/2006/relationships/hyperlink" Target="https://www.socialenterprise.i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les@huckfield.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huckfield.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64C269-DB4B-4A88-BE29-75676EDB93C5}"/>
              </a:ext>
            </a:extLst>
          </p:cNvPr>
          <p:cNvSpPr>
            <a:spLocks noGrp="1"/>
          </p:cNvSpPr>
          <p:nvPr>
            <p:ph type="body" sz="quarter" idx="10"/>
          </p:nvPr>
        </p:nvSpPr>
        <p:spPr>
          <a:xfrm>
            <a:off x="-108520" y="0"/>
            <a:ext cx="9252520" cy="6358664"/>
          </a:xfrm>
        </p:spPr>
        <p:style>
          <a:lnRef idx="2">
            <a:schemeClr val="accent1"/>
          </a:lnRef>
          <a:fillRef idx="1">
            <a:schemeClr val="lt1"/>
          </a:fillRef>
          <a:effectRef idx="0">
            <a:schemeClr val="accent1"/>
          </a:effectRef>
          <a:fontRef idx="minor">
            <a:schemeClr val="dk1"/>
          </a:fontRef>
        </p:style>
        <p:txBody>
          <a:bodyPr/>
          <a:lstStyle/>
          <a:p>
            <a:pPr algn="ctr"/>
            <a:endParaRPr lang="en-GB" sz="2800" b="1" dirty="0">
              <a:solidFill>
                <a:srgbClr val="0000CC"/>
              </a:solidFill>
              <a:latin typeface="+mn-lt"/>
            </a:endParaRPr>
          </a:p>
          <a:p>
            <a:pPr algn="ctr"/>
            <a:endParaRPr lang="en-GB" sz="3600" b="1" dirty="0">
              <a:solidFill>
                <a:srgbClr val="008080"/>
              </a:solidFill>
              <a:latin typeface="+mn-lt"/>
            </a:endParaRPr>
          </a:p>
          <a:p>
            <a:pPr algn="ctr"/>
            <a:endParaRPr lang="en-GB" sz="3600" dirty="0">
              <a:solidFill>
                <a:srgbClr val="0070C0"/>
              </a:solidFill>
              <a:latin typeface="+mn-lt"/>
            </a:endParaRPr>
          </a:p>
          <a:p>
            <a:pPr algn="ctr"/>
            <a:r>
              <a:rPr lang="en-GB" sz="3600" dirty="0">
                <a:solidFill>
                  <a:srgbClr val="008080"/>
                </a:solidFill>
                <a:effectLst/>
                <a:latin typeface="Calibri" panose="020F0502020204030204" pitchFamily="34" charset="0"/>
                <a:ea typeface="Calibri" panose="020F0502020204030204" pitchFamily="34" charset="0"/>
              </a:rPr>
              <a:t>“Is marketisation of the third sector stoppable?” </a:t>
            </a:r>
          </a:p>
          <a:p>
            <a:pPr algn="ctr"/>
            <a:endParaRPr lang="en-GB"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ctr"/>
            <a:r>
              <a:rPr lang="en-GB" sz="3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Returning Local Democracy </a:t>
            </a:r>
          </a:p>
          <a:p>
            <a:pPr algn="ctr"/>
            <a:r>
              <a:rPr lang="en-GB" sz="3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Mainstream Public Discourse</a:t>
            </a:r>
            <a:endParaRPr lang="en-GB"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3200" dirty="0">
                <a:solidFill>
                  <a:srgbClr val="008080"/>
                </a:solidFill>
                <a:latin typeface="+mn-lt"/>
              </a:rPr>
              <a:t>LESLIE HUCKFIELD</a:t>
            </a:r>
          </a:p>
          <a:p>
            <a:pPr algn="ctr"/>
            <a:r>
              <a:rPr lang="en-GB" sz="3200" dirty="0">
                <a:solidFill>
                  <a:srgbClr val="008080"/>
                </a:solidFill>
                <a:latin typeface="+mn-lt"/>
              </a:rPr>
              <a:t>THURSDAY 14 JULY 2022</a:t>
            </a:r>
          </a:p>
          <a:p>
            <a:pPr algn="ctr"/>
            <a:endParaRPr lang="en-GB" dirty="0">
              <a:solidFill>
                <a:srgbClr val="008080"/>
              </a:solidFill>
            </a:endParaRPr>
          </a:p>
          <a:p>
            <a:pPr algn="ctr"/>
            <a:endParaRPr lang="en-GB" dirty="0">
              <a:solidFill>
                <a:srgbClr val="008080"/>
              </a:solidFill>
            </a:endParaRPr>
          </a:p>
        </p:txBody>
      </p:sp>
      <p:sp>
        <p:nvSpPr>
          <p:cNvPr id="3" name="AutoShape 2">
            <a:extLst>
              <a:ext uri="{FF2B5EF4-FFF2-40B4-BE49-F238E27FC236}">
                <a16:creationId xmlns:a16="http://schemas.microsoft.com/office/drawing/2014/main" id="{E1C9D6F8-3365-8E51-A51C-FE17B9663BC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a:hlinkClick r:id="rId3"/>
            <a:extLst>
              <a:ext uri="{FF2B5EF4-FFF2-40B4-BE49-F238E27FC236}">
                <a16:creationId xmlns:a16="http://schemas.microsoft.com/office/drawing/2014/main" id="{06883901-F1A9-FBD4-EBBB-28CCB1E42A47}"/>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a:extLst>
              <a:ext uri="{FF2B5EF4-FFF2-40B4-BE49-F238E27FC236}">
                <a16:creationId xmlns:a16="http://schemas.microsoft.com/office/drawing/2014/main" id="{70519588-1EF6-8C5C-E809-56253B25455C}"/>
              </a:ext>
            </a:extLst>
          </p:cNvPr>
          <p:cNvPicPr>
            <a:picLocks noChangeAspect="1"/>
          </p:cNvPicPr>
          <p:nvPr/>
        </p:nvPicPr>
        <p:blipFill>
          <a:blip r:embed="rId4"/>
          <a:stretch>
            <a:fillRect/>
          </a:stretch>
        </p:blipFill>
        <p:spPr>
          <a:xfrm>
            <a:off x="3714630" y="1"/>
            <a:ext cx="2009498" cy="1628800"/>
          </a:xfrm>
          <a:prstGeom prst="rect">
            <a:avLst/>
          </a:prstGeom>
        </p:spPr>
      </p:pic>
    </p:spTree>
    <p:extLst>
      <p:ext uri="{BB962C8B-B14F-4D97-AF65-F5344CB8AC3E}">
        <p14:creationId xmlns:p14="http://schemas.microsoft.com/office/powerpoint/2010/main" val="1605217310"/>
      </p:ext>
    </p:extLst>
  </p:cSld>
  <p:clrMapOvr>
    <a:masterClrMapping/>
  </p:clrMapOvr>
  <mc:AlternateContent xmlns:mc="http://schemas.openxmlformats.org/markup-compatibility/2006" xmlns:p14="http://schemas.microsoft.com/office/powerpoint/2010/main">
    <mc:Choice Requires="p14">
      <p:transition spd="slow" p14:dur="2000" advTm="27667"/>
    </mc:Choice>
    <mc:Fallback xmlns="">
      <p:transition spd="slow" advTm="2766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1" y="764704"/>
            <a:ext cx="8723316" cy="5904656"/>
          </a:xfrm>
        </p:spPr>
        <p:txBody>
          <a:bodyPr>
            <a:normAutofit lnSpcReduction="10000"/>
          </a:bodyPr>
          <a:lstStyle/>
          <a:p>
            <a:pPr algn="just">
              <a:lnSpc>
                <a:spcPct val="120000"/>
              </a:lnSpc>
              <a:spcBef>
                <a:spcPts val="0"/>
              </a:spcBef>
              <a:spcAft>
                <a:spcPts val="0"/>
              </a:spcAft>
            </a:pPr>
            <a:r>
              <a:rPr lang="en-GB" sz="2200" dirty="0">
                <a:solidFill>
                  <a:srgbClr val="002060"/>
                </a:solidFill>
              </a:rPr>
              <a:t>£0.8bn Size of the social impact investment market 2011 </a:t>
            </a:r>
          </a:p>
          <a:p>
            <a:pPr algn="just">
              <a:lnSpc>
                <a:spcPct val="120000"/>
              </a:lnSpc>
              <a:spcBef>
                <a:spcPts val="0"/>
              </a:spcBef>
              <a:spcAft>
                <a:spcPts val="0"/>
              </a:spcAft>
            </a:pPr>
            <a:r>
              <a:rPr lang="en-GB" sz="2200" dirty="0">
                <a:solidFill>
                  <a:srgbClr val="002060"/>
                </a:solidFill>
              </a:rPr>
              <a:t>£6.4bn Size of social impact investment market 2021  </a:t>
            </a:r>
          </a:p>
          <a:p>
            <a:pPr algn="just">
              <a:lnSpc>
                <a:spcPct val="120000"/>
              </a:lnSpc>
              <a:spcBef>
                <a:spcPts val="0"/>
              </a:spcBef>
              <a:spcAft>
                <a:spcPts val="0"/>
              </a:spcAft>
            </a:pPr>
            <a:r>
              <a:rPr lang="en-GB" sz="2200" dirty="0">
                <a:solidFill>
                  <a:srgbClr val="002060"/>
                </a:solidFill>
              </a:rPr>
              <a:t>£10-15bn 2025 </a:t>
            </a:r>
            <a:r>
              <a:rPr lang="en-GB" sz="18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(Big Society Capital, 2022)</a:t>
            </a:r>
            <a:endParaRPr lang="en-GB" sz="18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Bef>
                <a:spcPts val="1200"/>
              </a:spcBef>
              <a:spcAft>
                <a:spcPts val="1200"/>
              </a:spcAft>
            </a:pPr>
            <a:r>
              <a:rPr lang="en-GB" sz="2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evidence presented to the Commission and the data available indicates that without further subsidy, it is unlikely that the market for unsecured lending for social enterprises will be able to grow, or even maintain its current size”.</a:t>
            </a:r>
            <a:r>
              <a:rPr lang="en-GB"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(Adebowale, 2022, p.41)</a:t>
            </a:r>
          </a:p>
          <a:p>
            <a:pPr algn="just">
              <a:spcBef>
                <a:spcPts val="1200"/>
              </a:spcBef>
              <a:spcAft>
                <a:spcPts val="1200"/>
              </a:spcAft>
            </a:pPr>
            <a:r>
              <a:rPr lang="en-GB" sz="2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October 2021, Big Society Capital published its latest estimates of the value of social investments in the UK. It is clear from the data on deal flow that the growth in activity over the last ten years is overwhelmingly based on increases in what Big Society Capital refer to as “Social Property” investments”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(Adebowale, 2022, p.45)</a:t>
            </a:r>
          </a:p>
          <a:p>
            <a:pPr algn="just">
              <a:spcBef>
                <a:spcPts val="1200"/>
              </a:spcBef>
              <a:spcAft>
                <a:spcPts val="1200"/>
              </a:spcAft>
            </a:pPr>
            <a:r>
              <a:rPr lang="en-GB" sz="2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“It is important to distinguish between equity and quasi-equity. Only 23% of social enterprises are in legal forms in which investors can buys shares”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Adebowale, 2022, p.48)</a:t>
            </a:r>
          </a:p>
          <a:p>
            <a:pPr>
              <a:lnSpc>
                <a:spcPct val="90000"/>
              </a:lnSpc>
            </a:pP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Title 1">
            <a:extLst>
              <a:ext uri="{FF2B5EF4-FFF2-40B4-BE49-F238E27FC236}">
                <a16:creationId xmlns:a16="http://schemas.microsoft.com/office/drawing/2014/main" id="{7D590041-CFF3-4ACD-91A3-6BF2FCD62559}"/>
              </a:ext>
            </a:extLst>
          </p:cNvPr>
          <p:cNvSpPr>
            <a:spLocks noGrp="1"/>
          </p:cNvSpPr>
          <p:nvPr>
            <p:ph type="title"/>
          </p:nvPr>
        </p:nvSpPr>
        <p:spPr>
          <a:xfrm>
            <a:off x="179513" y="320040"/>
            <a:ext cx="8784976" cy="372656"/>
          </a:xfrm>
        </p:spPr>
        <p:txBody>
          <a:bodyPr>
            <a:noAutofit/>
          </a:bodyPr>
          <a:lstStyle/>
          <a:p>
            <a:pPr fontAlgn="base"/>
            <a:r>
              <a:rPr lang="en-GB" sz="2800" dirty="0">
                <a:solidFill>
                  <a:srgbClr val="008080"/>
                </a:solidFill>
                <a:latin typeface="Calibri" panose="020F0502020204030204" pitchFamily="34" charset="0"/>
                <a:cs typeface="Calibri" panose="020F0502020204030204" pitchFamily="34" charset="0"/>
              </a:rPr>
              <a:t>Present Structures Not Working</a:t>
            </a:r>
            <a:endParaRPr lang="en-GB" sz="2800" b="0" i="0" dirty="0">
              <a:solidFill>
                <a:srgbClr val="00808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38655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79512" y="260648"/>
            <a:ext cx="8723314" cy="459432"/>
          </a:xfrm>
        </p:spPr>
        <p:txBody>
          <a:bodyPr>
            <a:normAutofit fontScale="90000"/>
          </a:bodyPr>
          <a:lstStyle/>
          <a:p>
            <a:pPr>
              <a:spcBef>
                <a:spcPts val="1200"/>
              </a:spcBef>
              <a:spcAft>
                <a:spcPts val="1200"/>
              </a:spcAft>
            </a:pPr>
            <a:r>
              <a:rPr lang="en-GB" sz="3200" b="1" dirty="0">
                <a:solidFill>
                  <a:srgbClr val="008080"/>
                </a:solidFill>
                <a:effectLst/>
                <a:latin typeface="Calibri Light" panose="020F0302020204030204" pitchFamily="34" charset="0"/>
                <a:ea typeface="Times New Roman" panose="02020603050405020304" pitchFamily="18" charset="0"/>
                <a:cs typeface="Times New Roman" panose="02020603050405020304" pitchFamily="18" charset="0"/>
              </a:rPr>
              <a:t>Wales Government</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476672"/>
            <a:ext cx="8663939" cy="6120681"/>
          </a:xfrm>
        </p:spPr>
        <p:txBody>
          <a:bodyPr>
            <a:noAutofit/>
          </a:bodyPr>
          <a:lstStyle/>
          <a:p>
            <a:pPr algn="just">
              <a:spcBef>
                <a:spcPts val="0"/>
              </a:spcBef>
              <a:spcAft>
                <a:spcPts val="0"/>
              </a:spcAft>
            </a:pPr>
            <a:r>
              <a:rPr lang="en-GB" sz="2000" b="1" dirty="0">
                <a:solidFill>
                  <a:srgbClr val="002060"/>
                </a:solidFill>
              </a:rPr>
              <a:t>January 2014 </a:t>
            </a:r>
            <a:r>
              <a:rPr lang="en-GB" sz="2000" dirty="0">
                <a:solidFill>
                  <a:srgbClr val="002060"/>
                </a:solidFill>
              </a:rPr>
              <a:t>Williams “Commission on Public Service Governance and Delivery”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(Williams, 2014)</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4150" algn="just">
              <a:spcBef>
                <a:spcPts val="0"/>
              </a:spcBef>
              <a:spcAft>
                <a:spcPts val="0"/>
              </a:spcAft>
              <a:buFont typeface="Calibri" panose="020F0502020204030204" pitchFamily="34" charset="0"/>
              <a:buChar char="—"/>
            </a:pPr>
            <a:r>
              <a:rPr lang="en-GB" sz="2000" dirty="0">
                <a:solidFill>
                  <a:srgbClr val="002060"/>
                </a:solidFill>
              </a:rPr>
              <a:t>“Gather and provide an objective, authoritative assessment of the extent to which current arrangements for public service governance and delivery in Wales meet the needs and aspirations of people today and provide a sustainable basis for the future </a:t>
            </a:r>
          </a:p>
          <a:p>
            <a:pPr marL="539750" indent="-184150" algn="just">
              <a:spcBef>
                <a:spcPts val="0"/>
              </a:spcBef>
              <a:spcAft>
                <a:spcPts val="0"/>
              </a:spcAft>
              <a:buFont typeface="Calibri" panose="020F0502020204030204" pitchFamily="34" charset="0"/>
              <a:buChar char="—"/>
            </a:pPr>
            <a:r>
              <a:rPr lang="en-GB" sz="2000" dirty="0">
                <a:solidFill>
                  <a:srgbClr val="002060"/>
                </a:solidFill>
              </a:rPr>
              <a:t>“Propose optimal model of public service governance and delivery for Wales, that will ensure efficient, effective and accessible services are provided to the citizen; and support continuous improvement in those services against the background of financial and demand pressures </a:t>
            </a:r>
          </a:p>
          <a:p>
            <a:pPr algn="just">
              <a:spcBef>
                <a:spcPts val="0"/>
              </a:spcBef>
              <a:spcAft>
                <a:spcPts val="0"/>
              </a:spcAft>
            </a:pPr>
            <a:r>
              <a:rPr lang="en-GB" sz="2000" b="1" dirty="0">
                <a:solidFill>
                  <a:srgbClr val="002060"/>
                </a:solidFill>
              </a:rPr>
              <a:t>February 2014 </a:t>
            </a:r>
            <a:r>
              <a:rPr lang="en-GB" sz="2000" dirty="0">
                <a:solidFill>
                  <a:srgbClr val="002060"/>
                </a:solidFill>
              </a:rPr>
              <a:t>Co-operative and Mutuals Commission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(Welsh Co-operative and Mutuals Commission, 2014)</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GB" sz="2000" b="1" dirty="0">
                <a:solidFill>
                  <a:srgbClr val="002060"/>
                </a:solidFill>
              </a:rPr>
              <a:t>May 2014 </a:t>
            </a:r>
            <a:r>
              <a:rPr lang="en-GB" sz="2000" dirty="0">
                <a:solidFill>
                  <a:srgbClr val="002060"/>
                </a:solidFill>
              </a:rPr>
              <a:t>Social Services and Well-being Act (Wales) – “duty to promote service delivery by organisations based on co-operative and mutual principles” </a:t>
            </a:r>
            <a:r>
              <a:rPr lang="en-GB" sz="2000" dirty="0">
                <a:solidFill>
                  <a:srgbClr val="CC0099"/>
                </a:solidFill>
                <a:latin typeface="Calibri" panose="020F0502020204030204" pitchFamily="34" charset="0"/>
                <a:ea typeface="Calibri" panose="020F0502020204030204" pitchFamily="34" charset="0"/>
                <a:cs typeface="Calibri" panose="020F0502020204030204" pitchFamily="34" charset="0"/>
              </a:rPr>
              <a:t>(Welsh Government, 2014)</a:t>
            </a:r>
            <a:endParaRPr lang="en-GB" sz="2000" dirty="0">
              <a:solidFill>
                <a:srgbClr val="CC0099"/>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GB" sz="2000" b="1" dirty="0">
                <a:solidFill>
                  <a:srgbClr val="002060"/>
                </a:solidFill>
              </a:rPr>
              <a:t>July 2015 </a:t>
            </a:r>
            <a:r>
              <a:rPr lang="en-GB" sz="2000" dirty="0">
                <a:solidFill>
                  <a:srgbClr val="002060"/>
                </a:solidFill>
              </a:rPr>
              <a:t>‘Is the Feeling Mutual? New Ways of Designing and Delivering Public Services in Wales’ : “support local authorities that wish to develop mutual or cooperative models for delivery of services </a:t>
            </a:r>
            <a:r>
              <a:rPr lang="en-GB" sz="2000" dirty="0">
                <a:solidFill>
                  <a:srgbClr val="CC0099"/>
                </a:solidFill>
                <a:effectLst/>
                <a:latin typeface="Calibri" panose="020F0502020204030204" pitchFamily="34" charset="0"/>
                <a:ea typeface="Calibri" panose="020F0502020204030204" pitchFamily="34" charset="0"/>
              </a:rPr>
              <a:t>(Edwards, 2015)</a:t>
            </a:r>
            <a:endParaRPr lang="en-GB" sz="2000" dirty="0">
              <a:solidFill>
                <a:srgbClr val="CC0099"/>
              </a:solidFill>
            </a:endParaRPr>
          </a:p>
          <a:p>
            <a:pPr marL="539750" indent="-184150" algn="just">
              <a:spcBef>
                <a:spcPts val="0"/>
              </a:spcBef>
              <a:spcAft>
                <a:spcPts val="0"/>
              </a:spcAft>
              <a:buFont typeface="Calibri" panose="020F0502020204030204" pitchFamily="34" charset="0"/>
              <a:buChar char="—"/>
            </a:pPr>
            <a:r>
              <a:rPr lang="en-GB" sz="2000" dirty="0">
                <a:solidFill>
                  <a:srgbClr val="C00000"/>
                </a:solidFill>
              </a:rPr>
              <a:t>“At a national level, trade unions remain largely unconvinced that ADMs offer viable and sustainable alternative to direct public provision of services”. </a:t>
            </a:r>
          </a:p>
          <a:p>
            <a:pPr algn="just">
              <a:spcBef>
                <a:spcPts val="0"/>
              </a:spcBef>
              <a:spcAft>
                <a:spcPts val="0"/>
              </a:spcAft>
            </a:pPr>
            <a:endParaRPr lang="en-GB" sz="2000" dirty="0"/>
          </a:p>
        </p:txBody>
      </p:sp>
      <p:sp>
        <p:nvSpPr>
          <p:cNvPr id="9" name="Rectangle 8">
            <a:extLst>
              <a:ext uri="{FF2B5EF4-FFF2-40B4-BE49-F238E27FC236}">
                <a16:creationId xmlns:a16="http://schemas.microsoft.com/office/drawing/2014/main" id="{47658199-B918-455B-A1DB-C4A179251F22}"/>
              </a:ext>
            </a:extLst>
          </p:cNvPr>
          <p:cNvSpPr/>
          <p:nvPr/>
        </p:nvSpPr>
        <p:spPr>
          <a:xfrm>
            <a:off x="-2286" y="836712"/>
            <a:ext cx="9144000" cy="46794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807421649"/>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79512" y="260647"/>
            <a:ext cx="8723314" cy="576065"/>
          </a:xfrm>
        </p:spPr>
        <p:txBody>
          <a:bodyPr>
            <a:normAutofit fontScale="90000"/>
          </a:bodyPr>
          <a:lstStyle/>
          <a:p>
            <a:pPr>
              <a:spcBef>
                <a:spcPts val="1200"/>
              </a:spcBef>
              <a:spcAft>
                <a:spcPts val="1200"/>
              </a:spcAft>
            </a:pPr>
            <a:r>
              <a:rPr lang="en-GB" sz="3200" b="1" dirty="0">
                <a:solidFill>
                  <a:srgbClr val="008080"/>
                </a:solidFill>
                <a:effectLst/>
                <a:latin typeface="Calibri Light" panose="020F0302020204030204" pitchFamily="34" charset="0"/>
                <a:ea typeface="Times New Roman" panose="02020603050405020304" pitchFamily="18" charset="0"/>
                <a:cs typeface="Times New Roman" panose="02020603050405020304" pitchFamily="18" charset="0"/>
              </a:rPr>
              <a:t>Wales Government II</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836712"/>
            <a:ext cx="8663939" cy="5904655"/>
          </a:xfrm>
        </p:spPr>
        <p:txBody>
          <a:bodyPr>
            <a:normAutofit lnSpcReduction="10000"/>
          </a:bodyPr>
          <a:lstStyle/>
          <a:p>
            <a:pPr algn="just">
              <a:spcBef>
                <a:spcPts val="1200"/>
              </a:spcBef>
              <a:spcAft>
                <a:spcPts val="1200"/>
              </a:spcAft>
            </a:pPr>
            <a:r>
              <a:rPr lang="en-GB" sz="2000" i="0" dirty="0">
                <a:solidFill>
                  <a:srgbClr val="002060"/>
                </a:solidFill>
                <a:effectLst/>
              </a:rPr>
              <a:t>White Paper: “Reforming Local Government – Power to Local People”  February 2015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(Andrews, 2015)</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r>
              <a:rPr lang="en-GB" sz="2000" dirty="0">
                <a:solidFill>
                  <a:srgbClr val="002060"/>
                </a:solidFill>
              </a:rPr>
              <a:t>“Resources to support the promotion and development of social enterprises, co-operatives, user-led and third sector organisations” Care Council of Wales. 2016 </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(Care Council for Wales, 2016)</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r>
              <a:rPr lang="en-GB" sz="2000" dirty="0">
                <a:solidFill>
                  <a:srgbClr val="002060"/>
                </a:solidFill>
              </a:rPr>
              <a:t>Co-operative Housing Stakeholder Group established by Welsh Government - organisations across housing and cooperative sectors. </a:t>
            </a:r>
          </a:p>
          <a:p>
            <a:pPr algn="just">
              <a:spcBef>
                <a:spcPts val="1200"/>
              </a:spcBef>
              <a:spcAft>
                <a:spcPts val="1200"/>
              </a:spcAft>
            </a:pPr>
            <a:r>
              <a:rPr lang="en-GB" sz="2000" dirty="0">
                <a:solidFill>
                  <a:srgbClr val="002060"/>
                </a:solidFill>
              </a:rPr>
              <a:t>Wales Council for Voluntary Action (WCVA) developed Community Investment Fund (CIF) funding for mutuals and social enterprises –worked with Wales Co-operative Centre (WCC) </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(WCVA, 2022)</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r>
              <a:rPr lang="en-GB" sz="2000" dirty="0">
                <a:solidFill>
                  <a:srgbClr val="002060"/>
                </a:solidFill>
              </a:rPr>
              <a:t>Social Business Wales – advice on setup </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Business Wales, 2022)</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r>
              <a:rPr lang="en-GB" sz="2000" dirty="0">
                <a:solidFill>
                  <a:srgbClr val="002060"/>
                </a:solidFill>
              </a:rPr>
              <a:t>Social Cooperation Forum for Wales  </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(Wales Cooperatives Forum, 2022)</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r>
              <a:rPr lang="en-GB" sz="2000" dirty="0">
                <a:solidFill>
                  <a:srgbClr val="002060"/>
                </a:solidFill>
                <a:effectLst/>
                <a:ea typeface="Calibri" panose="020F0502020204030204" pitchFamily="34" charset="0"/>
                <a:cs typeface="Times New Roman" panose="02020603050405020304" pitchFamily="18" charset="0"/>
              </a:rPr>
              <a:t>Development Bank of Wales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(Development Bank of Wales, 2022)</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endParaRPr lang="en-GB" sz="2000" dirty="0">
              <a:solidFill>
                <a:srgbClr val="002060"/>
              </a:solidFill>
              <a:effectLst/>
              <a:ea typeface="Calibri" panose="020F0502020204030204" pitchFamily="34" charset="0"/>
              <a:cs typeface="Times New Roman" panose="02020603050405020304" pitchFamily="18" charset="0"/>
            </a:endParaRP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2286" y="836712"/>
            <a:ext cx="9144000" cy="46794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132306029"/>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79512" y="260648"/>
            <a:ext cx="8723314" cy="648072"/>
          </a:xfrm>
        </p:spPr>
        <p:txBody>
          <a:bodyPr>
            <a:noAutofit/>
          </a:bodyPr>
          <a:lstStyle/>
          <a:p>
            <a:pPr>
              <a:spcBef>
                <a:spcPts val="1200"/>
              </a:spcBef>
              <a:spcAft>
                <a:spcPts val="1200"/>
              </a:spcAft>
            </a:pPr>
            <a:r>
              <a:rPr lang="en-GB" sz="2800" b="1" dirty="0">
                <a:solidFill>
                  <a:srgbClr val="008080"/>
                </a:solidFill>
                <a:effectLst/>
                <a:latin typeface="Calibri Light" panose="020F0302020204030204" pitchFamily="34" charset="0"/>
                <a:ea typeface="Times New Roman" panose="02020603050405020304" pitchFamily="18" charset="0"/>
                <a:cs typeface="Times New Roman" panose="02020603050405020304" pitchFamily="18" charset="0"/>
              </a:rPr>
              <a:t>Centre for Research on Socio Cultural Change: Wales Series of Report for Foundational Economy</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968113"/>
            <a:ext cx="8663939" cy="5773254"/>
          </a:xfrm>
        </p:spPr>
        <p:txBody>
          <a:bodyPr>
            <a:normAutofit/>
          </a:bodyPr>
          <a:lstStyle/>
          <a:p>
            <a:pPr algn="just">
              <a:spcBef>
                <a:spcPts val="1200"/>
              </a:spcBef>
              <a:spcAft>
                <a:spcPts val="1200"/>
              </a:spcAft>
            </a:pPr>
            <a:r>
              <a:rPr lang="en-GB" sz="2000" dirty="0">
                <a:solidFill>
                  <a:srgbClr val="002060"/>
                </a:solidFill>
              </a:rPr>
              <a:t>‘What Wales Could Be’: </a:t>
            </a:r>
            <a:r>
              <a:rPr lang="en-GB" sz="2000" i="0" dirty="0">
                <a:solidFill>
                  <a:srgbClr val="002060"/>
                </a:solidFill>
                <a:effectLst/>
              </a:rPr>
              <a:t>September 2015</a:t>
            </a:r>
          </a:p>
          <a:p>
            <a:pPr algn="just">
              <a:spcBef>
                <a:spcPts val="1200"/>
              </a:spcBef>
              <a:spcAft>
                <a:spcPts val="1200"/>
              </a:spcAft>
            </a:pPr>
            <a:r>
              <a:rPr lang="en-GB" sz="2000" i="0" dirty="0">
                <a:solidFill>
                  <a:srgbClr val="002060"/>
                </a:solidFill>
                <a:effectLst/>
              </a:rPr>
              <a:t>‘What Wales Can Do: Asset Based Policies and the Foundational Economy’: April 2017</a:t>
            </a:r>
          </a:p>
          <a:p>
            <a:pPr algn="just">
              <a:spcBef>
                <a:spcPts val="1200"/>
              </a:spcBef>
              <a:spcAft>
                <a:spcPts val="1200"/>
              </a:spcAft>
            </a:pPr>
            <a:r>
              <a:rPr lang="en-GB" sz="2000" dirty="0">
                <a:solidFill>
                  <a:srgbClr val="002060"/>
                </a:solidFill>
              </a:rPr>
              <a:t>‘How an ordinary place works: understanding Morriston’: May 2019</a:t>
            </a:r>
          </a:p>
          <a:p>
            <a:pPr algn="just">
              <a:spcBef>
                <a:spcPts val="1200"/>
              </a:spcBef>
              <a:spcAft>
                <a:spcPts val="1200"/>
              </a:spcAft>
            </a:pPr>
            <a:r>
              <a:rPr lang="en-GB" sz="2000" dirty="0">
                <a:solidFill>
                  <a:srgbClr val="002060"/>
                </a:solidFill>
              </a:rPr>
              <a:t>‘What Matters ( Blaenau Ffestiniog)’: July 2020</a:t>
            </a:r>
          </a:p>
          <a:p>
            <a:pPr algn="just">
              <a:spcBef>
                <a:spcPts val="1200"/>
              </a:spcBef>
              <a:spcAft>
                <a:spcPts val="1200"/>
              </a:spcAft>
            </a:pPr>
            <a:r>
              <a:rPr lang="en-GB" sz="2000" dirty="0">
                <a:solidFill>
                  <a:srgbClr val="002060"/>
                </a:solidFill>
              </a:rPr>
              <a:t>‘Serious About Green’: October 2020 </a:t>
            </a:r>
          </a:p>
          <a:p>
            <a:pPr algn="just">
              <a:spcBef>
                <a:spcPts val="1200"/>
              </a:spcBef>
              <a:spcAft>
                <a:spcPts val="1200"/>
              </a:spcAft>
            </a:pPr>
            <a:r>
              <a:rPr lang="en-GB" sz="2000" dirty="0">
                <a:solidFill>
                  <a:srgbClr val="002060"/>
                </a:solidFill>
              </a:rPr>
              <a:t>‘Enabling Renewal: Further Education and Wales’: February 2021 </a:t>
            </a:r>
          </a:p>
          <a:p>
            <a:pPr algn="just">
              <a:spcBef>
                <a:spcPts val="1200"/>
              </a:spcBef>
              <a:spcAft>
                <a:spcPts val="1200"/>
              </a:spcAft>
            </a:pPr>
            <a:r>
              <a:rPr lang="en-GB" sz="2000" i="0" dirty="0">
                <a:solidFill>
                  <a:srgbClr val="002060"/>
                </a:solidFill>
                <a:effectLst/>
              </a:rPr>
              <a:t>‘Small Towns and Big Issues’: August 2021 </a:t>
            </a:r>
          </a:p>
          <a:p>
            <a:pPr algn="just">
              <a:spcBef>
                <a:spcPts val="1200"/>
              </a:spcBef>
              <a:spcAft>
                <a:spcPts val="1200"/>
              </a:spcAft>
            </a:pPr>
            <a:r>
              <a:rPr lang="en-GB" sz="2000" dirty="0">
                <a:solidFill>
                  <a:srgbClr val="002060"/>
                </a:solidFill>
              </a:rPr>
              <a:t>‘SMEs and the Welsh Food System’: August 2021 </a:t>
            </a:r>
          </a:p>
          <a:p>
            <a:pPr marL="0" indent="0" algn="just">
              <a:spcBef>
                <a:spcPts val="1200"/>
              </a:spcBef>
              <a:spcAft>
                <a:spcPts val="1200"/>
              </a:spcAft>
              <a:buNone/>
            </a:pP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All from (Foundational Economy Collective, 2018)</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endParaRPr lang="en-GB" sz="2000" i="0" dirty="0">
              <a:solidFill>
                <a:srgbClr val="002060"/>
              </a:solidFill>
              <a:effectLst/>
            </a:endParaRPr>
          </a:p>
          <a:p>
            <a:pPr algn="just">
              <a:spcBef>
                <a:spcPts val="1200"/>
              </a:spcBef>
              <a:spcAft>
                <a:spcPts val="1200"/>
              </a:spcAft>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2286" y="836712"/>
            <a:ext cx="9144000" cy="46794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4191714359"/>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39BAA1FD-03BA-4D6F-A546-AC704D186F42}"/>
              </a:ext>
            </a:extLst>
          </p:cNvPr>
          <p:cNvSpPr>
            <a:spLocks noGrp="1"/>
          </p:cNvSpPr>
          <p:nvPr>
            <p:ph type="title"/>
          </p:nvPr>
        </p:nvSpPr>
        <p:spPr>
          <a:xfrm>
            <a:off x="179512" y="260649"/>
            <a:ext cx="8784976" cy="576063"/>
          </a:xfrm>
        </p:spPr>
        <p:txBody>
          <a:bodyPr>
            <a:noAutofit/>
          </a:bodyPr>
          <a:lstStyle/>
          <a:p>
            <a:pPr fontAlgn="base">
              <a:lnSpc>
                <a:spcPct val="90000"/>
              </a:lnSpc>
            </a:pPr>
            <a:r>
              <a:rPr lang="en-GB" sz="2800" dirty="0">
                <a:solidFill>
                  <a:srgbClr val="008080"/>
                </a:solidFill>
                <a:latin typeface="Calibri" panose="020F0502020204030204" pitchFamily="34" charset="0"/>
                <a:cs typeface="Calibri" panose="020F0502020204030204" pitchFamily="34" charset="0"/>
              </a:rPr>
              <a:t>Irish Social Enterprise Networks</a:t>
            </a:r>
            <a:endParaRPr lang="en-GB" sz="28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7225" y="692696"/>
            <a:ext cx="8784976" cy="5904655"/>
          </a:xfrm>
        </p:spPr>
        <p:txBody>
          <a:bodyPr>
            <a:normAutofit fontScale="92500" lnSpcReduction="20000"/>
          </a:bodyPr>
          <a:lstStyle/>
          <a:p>
            <a:pPr marL="90488" indent="-90488">
              <a:lnSpc>
                <a:spcPct val="90000"/>
              </a:lnSpc>
              <a:spcBef>
                <a:spcPts val="600"/>
              </a:spcBef>
              <a:spcAft>
                <a:spcPts val="600"/>
              </a:spcAft>
            </a:pPr>
            <a:r>
              <a:rPr lang="en-GB"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ISEN Qualification or Promoters </a:t>
            </a: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(Irish Social Enterprise Network, 2022)</a:t>
            </a:r>
            <a:endPar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indent="-71438">
              <a:spcBef>
                <a:spcPts val="0"/>
              </a:spcBef>
              <a:spcAft>
                <a:spcPts val="0"/>
              </a:spcAft>
              <a:buFont typeface="Calibri" panose="020F050202020403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Member of Institute of Directors Ireland</a:t>
            </a:r>
          </a:p>
          <a:p>
            <a:pPr indent="-73025">
              <a:spcBef>
                <a:spcPts val="0"/>
              </a:spcBef>
              <a:spcAft>
                <a:spcPts val="0"/>
              </a:spcAft>
              <a:buFont typeface="Calibri" panose="020F050202020403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Fellow of Institute of Leadership and Management UK</a:t>
            </a:r>
          </a:p>
          <a:p>
            <a:pPr indent="-73025">
              <a:spcBef>
                <a:spcPts val="0"/>
              </a:spcBef>
              <a:spcAft>
                <a:spcPts val="0"/>
              </a:spcAft>
              <a:buFont typeface="Calibri" panose="020F050202020403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Country Partner of B Corp Ireland (Features B Corps on website) </a:t>
            </a:r>
          </a:p>
          <a:p>
            <a:pPr indent="-73025">
              <a:spcBef>
                <a:spcPts val="0"/>
              </a:spcBef>
              <a:spcAft>
                <a:spcPts val="0"/>
              </a:spcAft>
              <a:buFont typeface="Calibri" panose="020F050202020403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Ashoka Ireland</a:t>
            </a:r>
          </a:p>
          <a:p>
            <a:pPr indent="-73025">
              <a:spcBef>
                <a:spcPts val="0"/>
              </a:spcBef>
              <a:spcAft>
                <a:spcPts val="0"/>
              </a:spcAft>
              <a:buFont typeface="Calibri" panose="020F0502020204030204" pitchFamily="34" charset="0"/>
              <a:buChar char="—"/>
            </a:pPr>
            <a:endParaRPr lang="en-GB"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Bef>
                <a:spcPts val="1200"/>
              </a:spcBef>
              <a:spcAft>
                <a:spcPts val="1200"/>
              </a:spcAft>
            </a:pPr>
            <a:r>
              <a:rPr lang="en-GB"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ISEN List of organisations supported as wide as SEUK? </a:t>
            </a: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(Irish Social Enterprise Network Toolkit, 2017, pp. 11–14)</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4988" marR="547370" indent="-266700">
              <a:spcBef>
                <a:spcPts val="0"/>
              </a:spcBef>
              <a:spcAft>
                <a:spcPts val="0"/>
              </a:spcAft>
              <a:buFontTx/>
              <a:buChar char="—"/>
            </a:pPr>
            <a:r>
              <a:rPr lang="en-GB" sz="2200" i="1" dirty="0">
                <a:solidFill>
                  <a:srgbClr val="002060"/>
                </a:solidFill>
                <a:effectLst/>
                <a:ea typeface="Calibri" panose="020F0502020204030204" pitchFamily="34" charset="0"/>
                <a:cs typeface="Times New Roman" panose="02020603050405020304" pitchFamily="18" charset="0"/>
              </a:rPr>
              <a:t>“A social enterprise is a profit seeking organisation with a defined social and/or environmental mission”</a:t>
            </a:r>
          </a:p>
          <a:p>
            <a:pPr marL="534988" marR="547370" indent="-266700">
              <a:spcBef>
                <a:spcPts val="0"/>
              </a:spcBef>
              <a:spcAft>
                <a:spcPts val="0"/>
              </a:spcAft>
              <a:buFontTx/>
              <a:buChar char="—"/>
            </a:pPr>
            <a:r>
              <a:rPr lang="en-GB" sz="2200" i="1" dirty="0">
                <a:solidFill>
                  <a:srgbClr val="002060"/>
                </a:solidFill>
                <a:effectLst/>
                <a:ea typeface="Calibri" panose="020F0502020204030204" pitchFamily="34" charset="0"/>
                <a:cs typeface="Times New Roman" panose="02020603050405020304" pitchFamily="18" charset="0"/>
              </a:rPr>
              <a:t>“Set of princip</a:t>
            </a:r>
            <a:r>
              <a:rPr lang="en-GB" sz="2200" i="1" dirty="0">
                <a:solidFill>
                  <a:srgbClr val="002060"/>
                </a:solidFill>
                <a:ea typeface="Calibri" panose="020F0502020204030204" pitchFamily="34" charset="0"/>
                <a:cs typeface="Times New Roman" panose="02020603050405020304" pitchFamily="18" charset="0"/>
              </a:rPr>
              <a:t>les includes impact, finance/profits and ownership”. </a:t>
            </a:r>
          </a:p>
          <a:p>
            <a:pPr marL="534988" marR="547370" indent="-266700">
              <a:spcBef>
                <a:spcPts val="0"/>
              </a:spcBef>
              <a:spcAft>
                <a:spcPts val="0"/>
              </a:spcAft>
              <a:buFontTx/>
              <a:buChar char="—"/>
            </a:pPr>
            <a:r>
              <a:rPr lang="en-GB" sz="2200" i="1" dirty="0">
                <a:solidFill>
                  <a:srgbClr val="002060"/>
                </a:solidFill>
              </a:rPr>
              <a:t>“This is regardless of what form the organisation takes. So, if you have these in place – you are acting as a social enterprise”</a:t>
            </a:r>
            <a:r>
              <a:rPr lang="en-GB" sz="2200" i="1" dirty="0">
                <a:solidFill>
                  <a:srgbClr val="002060"/>
                </a:solidFill>
                <a:ea typeface="Calibri" panose="020F0502020204030204" pitchFamily="34" charset="0"/>
                <a:cs typeface="Times New Roman" panose="02020603050405020304" pitchFamily="18" charset="0"/>
              </a:rPr>
              <a:t> </a:t>
            </a:r>
          </a:p>
          <a:p>
            <a:pPr marL="534988" marR="547370" indent="-266700">
              <a:spcBef>
                <a:spcPts val="0"/>
              </a:spcBef>
              <a:spcAft>
                <a:spcPts val="0"/>
              </a:spcAft>
              <a:buFontTx/>
              <a:buChar char="—"/>
            </a:pPr>
            <a:endParaRPr lang="en-GB" sz="11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68288" marR="547370" indent="0">
              <a:spcBef>
                <a:spcPts val="0"/>
              </a:spcBef>
              <a:spcAft>
                <a:spcPts val="0"/>
              </a:spcAft>
              <a:buNone/>
            </a:pPr>
            <a:endParaRPr lang="en-GB" sz="11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90488" marR="547370" indent="-90488">
              <a:spcBef>
                <a:spcPts val="0"/>
              </a:spcBef>
              <a:spcAft>
                <a:spcPts val="0"/>
              </a:spcAft>
            </a:pPr>
            <a:r>
              <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Social Enterprise Republic of Ireland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Republic of Ireland, 2022)</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marR="547370" indent="0">
              <a:spcBef>
                <a:spcPts val="0"/>
              </a:spcBef>
              <a:spcAft>
                <a:spcPts val="0"/>
              </a:spcAft>
              <a:buNone/>
            </a:pPr>
            <a:endParaRPr lang="en-GB" sz="1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541338" marR="547370" indent="-269875">
              <a:lnSpc>
                <a:spcPct val="110000"/>
              </a:lnSpc>
              <a:spcBef>
                <a:spcPts val="0"/>
              </a:spcBef>
              <a:spcAft>
                <a:spcPts val="0"/>
              </a:spcAft>
              <a:buFontTx/>
              <a:buChar char="—"/>
            </a:pPr>
            <a:r>
              <a:rPr lang="en-GB" sz="2200" i="1" dirty="0">
                <a:solidFill>
                  <a:srgbClr val="002060"/>
                </a:solidFill>
                <a:effectLst/>
                <a:latin typeface="Calibri" panose="020F0502020204030204" pitchFamily="34" charset="0"/>
                <a:cs typeface="Calibri" panose="020F0502020204030204" pitchFamily="34" charset="0"/>
              </a:rPr>
              <a:t>As</a:t>
            </a:r>
            <a:r>
              <a:rPr lang="en-GB" sz="2200" i="0" dirty="0">
                <a:solidFill>
                  <a:srgbClr val="002060"/>
                </a:solidFill>
                <a:effectLst/>
                <a:latin typeface="Calibri" panose="020F0502020204030204" pitchFamily="34" charset="0"/>
                <a:cs typeface="Calibri" panose="020F0502020204030204" pitchFamily="34" charset="0"/>
              </a:rPr>
              <a:t> </a:t>
            </a:r>
            <a:r>
              <a:rPr lang="en-GB" sz="2200" i="1" dirty="0">
                <a:solidFill>
                  <a:srgbClr val="002060"/>
                </a:solidFill>
                <a:effectLst/>
                <a:latin typeface="Calibri" panose="020F0502020204030204" pitchFamily="34" charset="0"/>
                <a:cs typeface="Calibri" panose="020F0502020204030204" pitchFamily="34" charset="0"/>
              </a:rPr>
              <a:t>there is no specific legal company form for social enterprise</a:t>
            </a:r>
            <a:r>
              <a:rPr lang="en-GB" sz="2200" i="0" dirty="0">
                <a:solidFill>
                  <a:srgbClr val="002060"/>
                </a:solidFill>
                <a:effectLst/>
                <a:latin typeface="Calibri" panose="020F0502020204030204" pitchFamily="34" charset="0"/>
                <a:cs typeface="Calibri" panose="020F0502020204030204" pitchFamily="34" charset="0"/>
              </a:rPr>
              <a:t>, they are often constituted differently to reflect the structure their founders decided was the best fit to meet their mission. </a:t>
            </a:r>
          </a:p>
          <a:p>
            <a:pPr marL="541338" marR="547370" indent="-269875">
              <a:lnSpc>
                <a:spcPct val="110000"/>
              </a:lnSpc>
              <a:spcBef>
                <a:spcPts val="0"/>
              </a:spcBef>
              <a:spcAft>
                <a:spcPts val="0"/>
              </a:spcAft>
              <a:buFontTx/>
              <a:buChar char="—"/>
            </a:pPr>
            <a:r>
              <a:rPr lang="en-GB" sz="2200" b="0" i="0" dirty="0">
                <a:solidFill>
                  <a:srgbClr val="002060"/>
                </a:solidFill>
                <a:effectLst/>
                <a:latin typeface="Calibri" panose="020F0502020204030204" pitchFamily="34" charset="0"/>
                <a:cs typeface="Calibri" panose="020F0502020204030204" pitchFamily="34" charset="0"/>
              </a:rPr>
              <a:t>Just as some organisations in the charity sector use a social enterprise approach, traditional businesses are moving to behave more social in what they do    </a:t>
            </a:r>
            <a:endParaRPr lang="en-GB" sz="2200" i="1" dirty="0">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838049591"/>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FEBC2F44-4F5C-4D3E-9FCB-0D63653D9589}"/>
              </a:ext>
            </a:extLst>
          </p:cNvPr>
          <p:cNvSpPr>
            <a:spLocks noGrp="1"/>
          </p:cNvSpPr>
          <p:nvPr>
            <p:ph type="title"/>
          </p:nvPr>
        </p:nvSpPr>
        <p:spPr>
          <a:xfrm>
            <a:off x="238887" y="235415"/>
            <a:ext cx="8581585" cy="458009"/>
          </a:xfrm>
        </p:spPr>
        <p:txBody>
          <a:bodyPr>
            <a:noAutofit/>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Policy Agenda led by Social Finance II</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3424"/>
            <a:ext cx="8725600" cy="5929161"/>
          </a:xfrm>
        </p:spPr>
        <p:txBody>
          <a:bodyPr>
            <a:normAutofit fontScale="77500" lnSpcReduction="20000"/>
          </a:bodyPr>
          <a:lstStyle/>
          <a:p>
            <a:pPr marL="0" indent="0">
              <a:lnSpc>
                <a:spcPct val="90000"/>
              </a:lnSpc>
              <a:spcBef>
                <a:spcPts val="0"/>
              </a:spcBef>
              <a:spcAft>
                <a:spcPts val="0"/>
              </a:spcAft>
              <a:buNone/>
            </a:pPr>
            <a:endParaRPr lang="en-IE" sz="1000" b="1" dirty="0">
              <a:effectLst/>
              <a:ea typeface="Times New Roman" panose="02020603050405020304" pitchFamily="18" charset="0"/>
            </a:endParaRPr>
          </a:p>
          <a:p>
            <a:pPr marL="0" indent="0">
              <a:lnSpc>
                <a:spcPct val="90000"/>
              </a:lnSpc>
              <a:spcBef>
                <a:spcPts val="0"/>
              </a:spcBef>
              <a:spcAft>
                <a:spcPts val="0"/>
              </a:spcAft>
              <a:buNone/>
            </a:pPr>
            <a:r>
              <a:rPr lang="en-IE" sz="2400" b="1" dirty="0">
                <a:solidFill>
                  <a:srgbClr val="002060"/>
                </a:solidFill>
                <a:effectLst/>
                <a:ea typeface="Times New Roman" panose="02020603050405020304" pitchFamily="18" charset="0"/>
              </a:rPr>
              <a:t>Advocacy Power of Social Finance Organisations </a:t>
            </a:r>
          </a:p>
          <a:p>
            <a:pPr marL="177800" indent="-177800">
              <a:lnSpc>
                <a:spcPct val="90000"/>
              </a:lnSpc>
              <a:spcBef>
                <a:spcPts val="1200"/>
              </a:spcBef>
              <a:spcAft>
                <a:spcPts val="1200"/>
              </a:spcAft>
            </a:pPr>
            <a:r>
              <a:rPr lang="en-IE" sz="2400" dirty="0">
                <a:solidFill>
                  <a:srgbClr val="002060"/>
                </a:solidFill>
                <a:effectLst/>
                <a:ea typeface="Times New Roman" panose="02020603050405020304" pitchFamily="18" charset="0"/>
              </a:rPr>
              <a:t>“the willingness of the social finance members of the Social Enterprise and  Entrepreneurship Task Force to fund such advocacy allowed them to shape the agenda setting stage in a variety of ways. This is not unusual and a number of other studies have highlighted the advocacy power of social finance organisations and the willingness of policy makers to take on board their views (Mason and Moran 2018, Stokes Berry et al. 2019, Huckfield 2020, Mason et al. 2021)</a:t>
            </a:r>
            <a:r>
              <a:rPr lang="en-IE" sz="2400" dirty="0">
                <a:solidFill>
                  <a:srgbClr val="CC0099"/>
                </a:solidFill>
              </a:rPr>
              <a:t>(O’Broin &amp; Doyle, 2022 p8) </a:t>
            </a:r>
            <a:endParaRPr lang="en-IE" sz="2400" dirty="0">
              <a:solidFill>
                <a:srgbClr val="002060"/>
              </a:solidFill>
              <a:effectLst/>
              <a:ea typeface="Times New Roman" panose="02020603050405020304" pitchFamily="18" charset="0"/>
            </a:endParaRPr>
          </a:p>
          <a:p>
            <a:pPr marL="0" indent="0">
              <a:lnSpc>
                <a:spcPct val="90000"/>
              </a:lnSpc>
              <a:spcBef>
                <a:spcPts val="1200"/>
              </a:spcBef>
              <a:spcAft>
                <a:spcPts val="1200"/>
              </a:spcAft>
              <a:buNone/>
            </a:pPr>
            <a:r>
              <a:rPr lang="en-IE" sz="2400" b="1" dirty="0">
                <a:solidFill>
                  <a:srgbClr val="002060"/>
                </a:solidFill>
                <a:effectLst/>
                <a:ea typeface="Times New Roman" panose="02020603050405020304" pitchFamily="18" charset="0"/>
              </a:rPr>
              <a:t>Narrowing of Policy to Anglosphere</a:t>
            </a:r>
          </a:p>
          <a:p>
            <a:pPr marL="177800" indent="-177800">
              <a:lnSpc>
                <a:spcPct val="90000"/>
              </a:lnSpc>
              <a:spcBef>
                <a:spcPts val="0"/>
              </a:spcBef>
              <a:spcAft>
                <a:spcPts val="0"/>
              </a:spcAft>
            </a:pPr>
            <a:r>
              <a:rPr lang="en-IE" sz="2400" dirty="0">
                <a:solidFill>
                  <a:srgbClr val="002060"/>
                </a:solidFill>
                <a:effectLst/>
                <a:ea typeface="Times New Roman" panose="02020603050405020304" pitchFamily="18" charset="0"/>
              </a:rPr>
              <a:t>“The narrowing of the scope of the policy from the social economy to social enterprise appeared to be entrenched at this stage and any efforts to engage with the government departments with policy responsibility for co-operatives and credit unions stopped</a:t>
            </a:r>
          </a:p>
          <a:p>
            <a:pPr marL="177800" indent="-177800">
              <a:lnSpc>
                <a:spcPct val="90000"/>
              </a:lnSpc>
              <a:spcBef>
                <a:spcPts val="0"/>
              </a:spcBef>
              <a:spcAft>
                <a:spcPts val="0"/>
              </a:spcAft>
            </a:pPr>
            <a:r>
              <a:rPr lang="en-IE" sz="2400" dirty="0">
                <a:solidFill>
                  <a:srgbClr val="002060"/>
                </a:solidFill>
                <a:effectLst/>
                <a:ea typeface="Calibri" panose="020F0502020204030204" pitchFamily="34" charset="0"/>
                <a:cs typeface="Times New Roman" panose="02020603050405020304" pitchFamily="18" charset="0"/>
              </a:rPr>
              <a:t>“This Anglophone approach was augmented with visits to Northern Ireland (Social Enterprise Northern Ireland) and England (Social Enterprise UK) and by attendance at the UK-based Social Enterprise World Forum in New Zealand in September 2017. </a:t>
            </a:r>
            <a:r>
              <a:rPr lang="en-IE" sz="2400" dirty="0">
                <a:solidFill>
                  <a:srgbClr val="CC0099"/>
                </a:solidFill>
              </a:rPr>
              <a:t>(O’Broin &amp; Doyle, 2022, pp.8,9) </a:t>
            </a:r>
            <a:endParaRPr lang="en-IE" sz="2400" dirty="0">
              <a:solidFill>
                <a:srgbClr val="002060"/>
              </a:solidFill>
              <a:effectLst/>
              <a:ea typeface="Calibri" panose="020F0502020204030204" pitchFamily="34" charset="0"/>
              <a:cs typeface="Times New Roman" panose="02020603050405020304" pitchFamily="18" charset="0"/>
            </a:endParaRPr>
          </a:p>
          <a:p>
            <a:pPr>
              <a:lnSpc>
                <a:spcPct val="90000"/>
              </a:lnSpc>
              <a:spcBef>
                <a:spcPts val="0"/>
              </a:spcBef>
              <a:spcAft>
                <a:spcPts val="0"/>
              </a:spcAft>
            </a:pPr>
            <a:endParaRPr lang="en-IE" sz="2400" dirty="0">
              <a:solidFill>
                <a:srgbClr val="002060"/>
              </a:solidFill>
              <a:effectLst/>
              <a:ea typeface="Calibri" panose="020F0502020204030204" pitchFamily="34" charset="0"/>
              <a:cs typeface="Times New Roman" panose="02020603050405020304" pitchFamily="18" charset="0"/>
            </a:endParaRPr>
          </a:p>
          <a:p>
            <a:pPr marL="0" indent="0">
              <a:lnSpc>
                <a:spcPct val="90000"/>
              </a:lnSpc>
              <a:buNone/>
            </a:pPr>
            <a:r>
              <a:rPr lang="en-IE" sz="2400" b="1" dirty="0">
                <a:solidFill>
                  <a:srgbClr val="002060"/>
                </a:solidFill>
                <a:effectLst/>
                <a:ea typeface="Times New Roman" panose="02020603050405020304" pitchFamily="18" charset="0"/>
              </a:rPr>
              <a:t>British Irish Council </a:t>
            </a:r>
          </a:p>
          <a:p>
            <a:pPr marL="182563" indent="-182563">
              <a:lnSpc>
                <a:spcPct val="90000"/>
              </a:lnSpc>
            </a:pPr>
            <a:r>
              <a:rPr lang="en-IE" sz="2400" dirty="0">
                <a:solidFill>
                  <a:srgbClr val="002060"/>
                </a:solidFill>
                <a:effectLst/>
                <a:ea typeface="Times New Roman" panose="02020603050405020304" pitchFamily="18" charset="0"/>
              </a:rPr>
              <a:t>“However further research is required to more clearly understand other key factors, including the institutional influences of the British Irish Council and the competing policy imperatives of the EU, the perspectives of the co-operative and credit union movements in Ireland, and implications for policy makers of the EU’s circular economy and European Green Deal initiatives” </a:t>
            </a:r>
            <a:r>
              <a:rPr lang="en-IE" sz="2400" dirty="0">
                <a:solidFill>
                  <a:srgbClr val="CC0099"/>
                </a:solidFill>
              </a:rPr>
              <a:t>(O’Broin &amp; Doyle, 2022, p12) </a:t>
            </a: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366411657"/>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FEBC2F44-4F5C-4D3E-9FCB-0D63653D9589}"/>
              </a:ext>
            </a:extLst>
          </p:cNvPr>
          <p:cNvSpPr>
            <a:spLocks noGrp="1"/>
          </p:cNvSpPr>
          <p:nvPr>
            <p:ph type="title"/>
          </p:nvPr>
        </p:nvSpPr>
        <p:spPr>
          <a:xfrm>
            <a:off x="107505" y="235415"/>
            <a:ext cx="8856982" cy="313265"/>
          </a:xfrm>
        </p:spPr>
        <p:txBody>
          <a:bodyPr>
            <a:noAutofit/>
          </a:bodyPr>
          <a:lstStyle/>
          <a:p>
            <a:pPr fontAlgn="base">
              <a:lnSpc>
                <a:spcPct val="90000"/>
              </a:lnSpc>
            </a:pPr>
            <a:r>
              <a:rPr lang="en-GB" sz="2800" dirty="0">
                <a:solidFill>
                  <a:srgbClr val="008080"/>
                </a:solidFill>
                <a:latin typeface="Calibri" panose="020F0502020204030204" pitchFamily="34" charset="0"/>
                <a:cs typeface="Calibri" panose="020F0502020204030204" pitchFamily="34" charset="0"/>
              </a:rPr>
              <a:t>Available Materials for an Alternative</a:t>
            </a:r>
            <a:endParaRPr lang="en-GB" sz="28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476672"/>
            <a:ext cx="8725600" cy="6336704"/>
          </a:xfrm>
        </p:spPr>
        <p:txBody>
          <a:bodyPr>
            <a:normAutofit fontScale="62500" lnSpcReduction="20000"/>
          </a:bodyPr>
          <a:lstStyle/>
          <a:p>
            <a:pPr marL="0" indent="0">
              <a:lnSpc>
                <a:spcPct val="90000"/>
              </a:lnSpc>
              <a:spcBef>
                <a:spcPts val="0"/>
              </a:spcBef>
              <a:spcAft>
                <a:spcPts val="0"/>
              </a:spcAft>
              <a:buNone/>
            </a:pPr>
            <a:endParaRPr lang="en-IE" sz="1000" b="1" dirty="0">
              <a:effectLst/>
              <a:ea typeface="Times New Roman" panose="02020603050405020304" pitchFamily="18" charset="0"/>
            </a:endParaRPr>
          </a:p>
          <a:p>
            <a:pPr marL="0" indent="0">
              <a:lnSpc>
                <a:spcPct val="90000"/>
              </a:lnSpc>
              <a:spcBef>
                <a:spcPts val="0"/>
              </a:spcBef>
              <a:spcAft>
                <a:spcPts val="0"/>
              </a:spcAft>
              <a:buNone/>
            </a:pPr>
            <a:r>
              <a:rPr lang="en-IE" sz="2900" dirty="0">
                <a:solidFill>
                  <a:srgbClr val="C00000"/>
                </a:solidFill>
                <a:effectLst/>
                <a:ea typeface="Times New Roman" panose="02020603050405020304" pitchFamily="18" charset="0"/>
              </a:rPr>
              <a:t>Advocacy Power of Social Finance Organisations </a:t>
            </a:r>
          </a:p>
          <a:p>
            <a:pPr marL="177800" indent="-177800">
              <a:lnSpc>
                <a:spcPct val="120000"/>
              </a:lnSpc>
              <a:spcBef>
                <a:spcPts val="0"/>
              </a:spcBef>
              <a:spcAft>
                <a:spcPts val="0"/>
              </a:spcAft>
            </a:pPr>
            <a:r>
              <a:rPr lang="en-GB" sz="2900" dirty="0">
                <a:solidFill>
                  <a:srgbClr val="002060"/>
                </a:solidFill>
              </a:rPr>
              <a:t>“It's ten years since the launch of Big Society Capital in 2012 and to mark the occasion we are celebrating the progress that has been made in social impact investment. Social impact investment is no longer a niche sector; it is part of a global movement. Explore how far the sector has come, and the opportunity to grow the market as investors, investees, national and local government, and other potential partners are increasingly seeing the potential of social impact investment” </a:t>
            </a:r>
            <a:r>
              <a:rPr lang="en-GB" sz="2900" dirty="0">
                <a:solidFill>
                  <a:srgbClr val="C00000"/>
                </a:solidFill>
              </a:rPr>
              <a:t>2011: £0.8bn 2021: £6.4bn 2025: £15bn </a:t>
            </a:r>
            <a:r>
              <a:rPr lang="en-GB" sz="2900" dirty="0">
                <a:solidFill>
                  <a:srgbClr val="CC0099"/>
                </a:solidFill>
                <a:ea typeface="Calibri" panose="020F0502020204030204" pitchFamily="34" charset="0"/>
                <a:cs typeface="Calibri" panose="020F0502020204030204" pitchFamily="34" charset="0"/>
              </a:rPr>
              <a:t>(Big Society Capital, 2022)</a:t>
            </a:r>
            <a:endParaRPr lang="en-GB" sz="2900" dirty="0">
              <a:solidFill>
                <a:srgbClr val="CC0099"/>
              </a:solidFill>
              <a:ea typeface="Times New Roman" panose="02020603050405020304" pitchFamily="18" charset="0"/>
              <a:cs typeface="Times New Roman" panose="02020603050405020304" pitchFamily="18" charset="0"/>
            </a:endParaRPr>
          </a:p>
          <a:p>
            <a:pPr marL="177800" indent="-177800">
              <a:lnSpc>
                <a:spcPct val="120000"/>
              </a:lnSpc>
              <a:spcBef>
                <a:spcPts val="0"/>
              </a:spcBef>
              <a:spcAft>
                <a:spcPts val="0"/>
              </a:spcAft>
            </a:pPr>
            <a:endParaRPr lang="en-GB" sz="1300" b="0" i="0" dirty="0">
              <a:solidFill>
                <a:srgbClr val="002060"/>
              </a:solidFill>
              <a:effectLst/>
            </a:endParaRPr>
          </a:p>
          <a:p>
            <a:pPr marL="0" indent="0">
              <a:lnSpc>
                <a:spcPct val="120000"/>
              </a:lnSpc>
              <a:spcBef>
                <a:spcPts val="0"/>
              </a:spcBef>
              <a:spcAft>
                <a:spcPts val="0"/>
              </a:spcAft>
              <a:buNone/>
            </a:pPr>
            <a:r>
              <a:rPr lang="en-GB" sz="2900" b="0" i="0" dirty="0">
                <a:solidFill>
                  <a:srgbClr val="C00000"/>
                </a:solidFill>
                <a:effectLst/>
              </a:rPr>
              <a:t>Industrial Democracy </a:t>
            </a:r>
          </a:p>
          <a:p>
            <a:pPr marL="177800" indent="-177800">
              <a:lnSpc>
                <a:spcPct val="120000"/>
              </a:lnSpc>
              <a:spcBef>
                <a:spcPts val="0"/>
              </a:spcBef>
              <a:spcAft>
                <a:spcPts val="0"/>
              </a:spcAft>
            </a:pPr>
            <a:r>
              <a:rPr lang="en-GB" sz="2900" b="0" i="0" dirty="0">
                <a:solidFill>
                  <a:srgbClr val="002060"/>
                </a:solidFill>
                <a:effectLst/>
              </a:rPr>
              <a:t>“The idea is that a future Labour government would ask firms with over 250 employees to reserve up to one-third of the seats on company boards for the workforce as a way of ensuring greater vigilance and control of the business and to avoid wayward and short-term economic behaviour. This is a significant proposal which begins to look at the need for corporate governance to be democratised and a new role provided for workers that enhances both economic effectiveness and social fairness within corporate thinking”</a:t>
            </a:r>
            <a:r>
              <a:rPr lang="en-GB" sz="2900" b="0" i="0" dirty="0">
                <a:solidFill>
                  <a:srgbClr val="333333"/>
                </a:solidFill>
                <a:effectLst/>
              </a:rPr>
              <a:t> </a:t>
            </a:r>
            <a:r>
              <a:rPr lang="en-GB" sz="2900" dirty="0">
                <a:solidFill>
                  <a:srgbClr val="CC0099"/>
                </a:solidFill>
                <a:effectLst/>
                <a:ea typeface="Times New Roman" panose="02020603050405020304" pitchFamily="18" charset="0"/>
                <a:cs typeface="Calibri" panose="020F0502020204030204" pitchFamily="34" charset="0"/>
              </a:rPr>
              <a:t>(Lucio, 2019)</a:t>
            </a:r>
            <a:endParaRPr lang="en-GB" sz="2900" dirty="0">
              <a:solidFill>
                <a:srgbClr val="CC0099"/>
              </a:solidFill>
              <a:effectLst/>
              <a:ea typeface="Times New Roman" panose="02020603050405020304" pitchFamily="18" charset="0"/>
              <a:cs typeface="Times New Roman" panose="02020603050405020304" pitchFamily="18" charset="0"/>
            </a:endParaRPr>
          </a:p>
          <a:p>
            <a:pPr marL="177800" indent="-177800">
              <a:lnSpc>
                <a:spcPct val="120000"/>
              </a:lnSpc>
              <a:spcBef>
                <a:spcPts val="1200"/>
              </a:spcBef>
              <a:spcAft>
                <a:spcPts val="1200"/>
              </a:spcAft>
            </a:pPr>
            <a:r>
              <a:rPr lang="en-GB" sz="2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“ATQ Consultants have conducted comprehensive analysis on 72 of the 90 SOCs in the UK. This analysis has found that outcomes to date from these projects have generated £1.418bn of value. </a:t>
            </a:r>
            <a:r>
              <a:rPr lang="en-GB" sz="29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Corresponding payments from commissioners on those SOCs were £139m; therefore the benefit to cost ratio is 10.20, meaning every £1 spent by commissioners generated £10.20 of public value” </a:t>
            </a:r>
            <a:r>
              <a:rPr lang="en-GB" sz="2900" dirty="0">
                <a:solidFill>
                  <a:srgbClr val="CC0099"/>
                </a:solidFill>
                <a:effectLst/>
                <a:latin typeface="Calibri" panose="020F0502020204030204" pitchFamily="34" charset="0"/>
                <a:cs typeface="Calibri" panose="020F0502020204030204" pitchFamily="34" charset="0"/>
              </a:rPr>
              <a:t>(Big Society Capital, 2022, p.5)</a:t>
            </a:r>
            <a:endParaRPr lang="en-GB" sz="2900" dirty="0">
              <a:solidFill>
                <a:srgbClr val="CC0099"/>
              </a:solidFill>
              <a:effectLst/>
              <a:latin typeface="Calibri" panose="020F050202020403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7731388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FEBC2F44-4F5C-4D3E-9FCB-0D63653D9589}"/>
              </a:ext>
            </a:extLst>
          </p:cNvPr>
          <p:cNvSpPr>
            <a:spLocks noGrp="1"/>
          </p:cNvSpPr>
          <p:nvPr>
            <p:ph type="title"/>
          </p:nvPr>
        </p:nvSpPr>
        <p:spPr>
          <a:xfrm>
            <a:off x="107505" y="235415"/>
            <a:ext cx="8856982" cy="313265"/>
          </a:xfrm>
        </p:spPr>
        <p:txBody>
          <a:bodyPr>
            <a:noAutofit/>
          </a:bodyPr>
          <a:lstStyle/>
          <a:p>
            <a:pPr fontAlgn="base">
              <a:lnSpc>
                <a:spcPct val="90000"/>
              </a:lnSpc>
            </a:pPr>
            <a:r>
              <a:rPr lang="en-GB" sz="2800" dirty="0">
                <a:solidFill>
                  <a:srgbClr val="008080"/>
                </a:solidFill>
                <a:latin typeface="Calibri" panose="020F0502020204030204" pitchFamily="34" charset="0"/>
                <a:cs typeface="Calibri" panose="020F0502020204030204" pitchFamily="34" charset="0"/>
              </a:rPr>
              <a:t>Ministerial Doubts</a:t>
            </a:r>
            <a:endParaRPr lang="en-GB" sz="28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476672"/>
            <a:ext cx="8725600" cy="6336704"/>
          </a:xfrm>
        </p:spPr>
        <p:txBody>
          <a:bodyPr>
            <a:normAutofit fontScale="92500" lnSpcReduction="20000"/>
          </a:bodyPr>
          <a:lstStyle/>
          <a:p>
            <a:pPr marL="0" indent="0">
              <a:lnSpc>
                <a:spcPct val="90000"/>
              </a:lnSpc>
              <a:spcBef>
                <a:spcPts val="0"/>
              </a:spcBef>
              <a:spcAft>
                <a:spcPts val="0"/>
              </a:spcAft>
              <a:buNone/>
            </a:pPr>
            <a:endParaRPr lang="en-IE" sz="1000" b="1" dirty="0">
              <a:effectLst/>
              <a:ea typeface="Times New Roman" panose="02020603050405020304" pitchFamily="18" charset="0"/>
            </a:endParaRPr>
          </a:p>
          <a:p>
            <a:pPr marL="0" indent="0">
              <a:lnSpc>
                <a:spcPct val="90000"/>
              </a:lnSpc>
              <a:spcBef>
                <a:spcPts val="0"/>
              </a:spcBef>
              <a:spcAft>
                <a:spcPts val="0"/>
              </a:spcAft>
              <a:buNone/>
            </a:pPr>
            <a:r>
              <a:rPr lang="en-IE" sz="2900" dirty="0">
                <a:solidFill>
                  <a:srgbClr val="C00000"/>
                </a:solidFill>
                <a:effectLst/>
                <a:ea typeface="Times New Roman" panose="02020603050405020304" pitchFamily="18" charset="0"/>
              </a:rPr>
              <a:t>Government Outcomes Lab – Oligarch </a:t>
            </a:r>
            <a:r>
              <a:rPr lang="en-IE" sz="2900" dirty="0">
                <a:solidFill>
                  <a:srgbClr val="C00000"/>
                </a:solidFill>
                <a:ea typeface="Times New Roman" panose="02020603050405020304" pitchFamily="18" charset="0"/>
              </a:rPr>
              <a:t>Funding</a:t>
            </a:r>
            <a:endParaRPr lang="en-IE" sz="2900" dirty="0">
              <a:solidFill>
                <a:srgbClr val="C00000"/>
              </a:solidFill>
              <a:effectLst/>
              <a:ea typeface="Times New Roman" panose="02020603050405020304" pitchFamily="18" charset="0"/>
            </a:endParaRPr>
          </a:p>
          <a:p>
            <a:pPr marL="177800" indent="-177800" algn="just">
              <a:spcBef>
                <a:spcPts val="1200"/>
              </a:spcBef>
              <a:spcAft>
                <a:spcPts val="1200"/>
              </a:spcAft>
            </a:pPr>
            <a:r>
              <a:rPr lang="en-GB" sz="18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GB" sz="29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Nigel Ball, executive director of the Government Outcomes Lab, a research centre, told Pioneers Post there were no available figures and could only say that “a lot” of proposed contracts had not gone ahead, with some insiders referring to the “graveyard” of social impact bonds. </a:t>
            </a:r>
          </a:p>
          <a:p>
            <a:pPr marL="177800" indent="-177800" algn="just">
              <a:spcBef>
                <a:spcPts val="1200"/>
              </a:spcBef>
              <a:spcAft>
                <a:spcPts val="1200"/>
              </a:spcAft>
            </a:pPr>
            <a:r>
              <a:rPr lang="en-GB" sz="29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“Ball also raised wider questions. “One big assumption is that all of these projects were as successful as they say they were, or as it looks,” he said. While the fact that payments were made gave “some assurance”, it also depended on “how accurately those outcomes were validated”. There was even a risk that the report would backfire among certain audiences, he added, because they may think the estimates on fiscal and economic value achieved looked “a bit too big</a:t>
            </a:r>
            <a:r>
              <a:rPr lang="en-GB" sz="33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29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(Patton, 2022)</a:t>
            </a:r>
            <a:endParaRPr lang="en-GB" sz="29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77800" indent="-177800" algn="just">
              <a:spcBef>
                <a:spcPts val="1200"/>
              </a:spcBef>
              <a:spcAft>
                <a:spcPts val="1200"/>
              </a:spcAft>
            </a:pPr>
            <a:endParaRPr lang="en-GB" sz="2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77800" indent="-177800">
              <a:lnSpc>
                <a:spcPct val="120000"/>
              </a:lnSpc>
              <a:spcBef>
                <a:spcPts val="0"/>
              </a:spcBef>
              <a:spcAft>
                <a:spcPts val="0"/>
              </a:spcAft>
            </a:pPr>
            <a:endParaRPr lang="en-GB" sz="1300" b="0" i="0" dirty="0">
              <a:solidFill>
                <a:srgbClr val="002060"/>
              </a:solidFill>
              <a:effectLst/>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12807668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320041"/>
            <a:ext cx="7886700" cy="516671"/>
          </a:xfrm>
        </p:spPr>
        <p:txBody>
          <a:bodyPr>
            <a:normAutofit fontScale="90000"/>
          </a:bodyPr>
          <a:lstStyle/>
          <a:p>
            <a:pPr eaLnBrk="1" hangingPunct="1"/>
            <a:r>
              <a:rPr lang="en-GB" altLang="en-US" sz="3200" dirty="0">
                <a:solidFill>
                  <a:srgbClr val="008080"/>
                </a:solidFill>
              </a:rPr>
              <a:t>Quebec Precedent</a:t>
            </a:r>
          </a:p>
        </p:txBody>
      </p:sp>
      <p:sp>
        <p:nvSpPr>
          <p:cNvPr id="11" name="Content Placeholder 2">
            <a:extLst>
              <a:ext uri="{FF2B5EF4-FFF2-40B4-BE49-F238E27FC236}">
                <a16:creationId xmlns:a16="http://schemas.microsoft.com/office/drawing/2014/main" id="{3F9D4A92-3059-44A0-A862-743E4CF7A5D2}"/>
              </a:ext>
            </a:extLst>
          </p:cNvPr>
          <p:cNvSpPr>
            <a:spLocks noGrp="1"/>
          </p:cNvSpPr>
          <p:nvPr>
            <p:ph idx="1"/>
          </p:nvPr>
        </p:nvSpPr>
        <p:spPr>
          <a:xfrm>
            <a:off x="241173" y="836713"/>
            <a:ext cx="8661654" cy="5701246"/>
          </a:xfrm>
        </p:spPr>
        <p:txBody>
          <a:bodyPr>
            <a:normAutofit fontScale="92500"/>
          </a:bodyPr>
          <a:lstStyle/>
          <a:p>
            <a:pPr>
              <a:lnSpc>
                <a:spcPct val="90000"/>
              </a:lnSpc>
              <a:spcBef>
                <a:spcPts val="1200"/>
              </a:spcBef>
              <a:spcAft>
                <a:spcPts val="1200"/>
              </a:spcAft>
            </a:pPr>
            <a:r>
              <a:rPr lang="en-GB" sz="2400" dirty="0">
                <a:solidFill>
                  <a:srgbClr val="002060"/>
                </a:solidFill>
                <a:effectLst/>
                <a:ea typeface="Calibri" panose="020F0502020204030204" pitchFamily="34" charset="0"/>
                <a:cs typeface="Times New Roman" panose="02020603050405020304" pitchFamily="18" charset="0"/>
              </a:rPr>
              <a:t>Forum for Full Employment 1980s. </a:t>
            </a:r>
          </a:p>
          <a:p>
            <a:pPr>
              <a:lnSpc>
                <a:spcPct val="90000"/>
              </a:lnSpc>
              <a:spcBef>
                <a:spcPts val="1200"/>
              </a:spcBef>
              <a:spcAft>
                <a:spcPts val="1200"/>
              </a:spcAft>
            </a:pPr>
            <a:r>
              <a:rPr lang="en-GB" sz="2400" dirty="0">
                <a:solidFill>
                  <a:srgbClr val="002060"/>
                </a:solidFill>
                <a:effectLst/>
                <a:ea typeface="Calibri" panose="020F0502020204030204" pitchFamily="34" charset="0"/>
                <a:cs typeface="Times New Roman" panose="02020603050405020304" pitchFamily="18" charset="0"/>
              </a:rPr>
              <a:t>1995 Quebec Women's March on Poverty </a:t>
            </a:r>
          </a:p>
          <a:p>
            <a:pPr>
              <a:lnSpc>
                <a:spcPct val="90000"/>
              </a:lnSpc>
              <a:spcBef>
                <a:spcPts val="1200"/>
              </a:spcBef>
              <a:spcAft>
                <a:spcPts val="1200"/>
              </a:spcAft>
            </a:pPr>
            <a:r>
              <a:rPr lang="en-GB" sz="2400" dirty="0">
                <a:solidFill>
                  <a:srgbClr val="002060"/>
                </a:solidFill>
                <a:effectLst/>
                <a:ea typeface="Calibri" panose="020F0502020204030204" pitchFamily="34" charset="0"/>
                <a:cs typeface="Times New Roman" panose="02020603050405020304" pitchFamily="18" charset="0"/>
              </a:rPr>
              <a:t>1996 Social Economy Summit with representatives from the state, market, and civil society (includ­ing unions, women's groups, and community organisations) all came together in Work­ing Group on Social Economy which in 1999 became the Chantier de l'Economie Sociale. </a:t>
            </a:r>
          </a:p>
          <a:p>
            <a:pPr>
              <a:lnSpc>
                <a:spcPct val="90000"/>
              </a:lnSpc>
              <a:spcBef>
                <a:spcPts val="1200"/>
              </a:spcBef>
              <a:spcAft>
                <a:spcPts val="1200"/>
              </a:spcAft>
            </a:pPr>
            <a:r>
              <a:rPr lang="en-GB" sz="2400" dirty="0">
                <a:solidFill>
                  <a:srgbClr val="C00000"/>
                </a:solidFill>
                <a:effectLst/>
                <a:ea typeface="Calibri" panose="020F0502020204030204" pitchFamily="34" charset="0"/>
                <a:cs typeface="Times New Roman" panose="02020603050405020304" pitchFamily="18" charset="0"/>
              </a:rPr>
              <a:t>The Chantier an overarching framework for the social economy in Quebec, which women’s movement defined </a:t>
            </a:r>
            <a:r>
              <a:rPr lang="en-GB" sz="2400" dirty="0">
                <a:solidFill>
                  <a:srgbClr val="CC0099"/>
                </a:solidFill>
                <a:effectLst/>
                <a:ea typeface="Calibri" panose="020F0502020204030204" pitchFamily="34" charset="0"/>
                <a:cs typeface="Calibri" panose="020F0502020204030204" pitchFamily="34" charset="0"/>
              </a:rPr>
              <a:t>(Laville et al., 2005, p. 11)</a:t>
            </a:r>
            <a:r>
              <a:rPr lang="en-GB" sz="2400" dirty="0">
                <a:solidFill>
                  <a:srgbClr val="CC0099"/>
                </a:solidFill>
                <a:effectLst/>
                <a:ea typeface="Calibri" panose="020F0502020204030204" pitchFamily="34" charset="0"/>
                <a:cs typeface="Times New Roman" panose="02020603050405020304" pitchFamily="18" charset="0"/>
              </a:rPr>
              <a:t>:</a:t>
            </a:r>
          </a:p>
          <a:p>
            <a:pPr>
              <a:lnSpc>
                <a:spcPct val="90000"/>
              </a:lnSpc>
              <a:spcBef>
                <a:spcPts val="1200"/>
              </a:spcBef>
              <a:spcAft>
                <a:spcPts val="1200"/>
              </a:spcAft>
            </a:pPr>
            <a:r>
              <a:rPr lang="en-GB" sz="2400" i="1" dirty="0">
                <a:solidFill>
                  <a:srgbClr val="002060"/>
                </a:solidFill>
                <a:effectLst/>
                <a:ea typeface="Calibri" panose="020F0502020204030204" pitchFamily="34" charset="0"/>
                <a:cs typeface="Times New Roman" panose="02020603050405020304" pitchFamily="18" charset="0"/>
              </a:rPr>
              <a:t>“the women’s movement proposed a broad definition of the social economy in order to include community action, </a:t>
            </a:r>
            <a:r>
              <a:rPr lang="en-GB" sz="2400" i="1" dirty="0">
                <a:solidFill>
                  <a:srgbClr val="002060"/>
                </a:solidFill>
                <a:effectLst/>
                <a:ea typeface="Calibri" panose="020F0502020204030204" pitchFamily="34" charset="0"/>
                <a:cs typeface="TimesNewRomanPS-ItalicMT"/>
              </a:rPr>
              <a:t>ie. </a:t>
            </a:r>
            <a:r>
              <a:rPr lang="en-GB" sz="2400" i="1" dirty="0">
                <a:solidFill>
                  <a:srgbClr val="002060"/>
                </a:solidFill>
                <a:effectLst/>
                <a:ea typeface="Calibri" panose="020F0502020204030204" pitchFamily="34" charset="0"/>
                <a:cs typeface="Times New Roman" panose="02020603050405020304" pitchFamily="18" charset="0"/>
              </a:rPr>
              <a:t>initiatives for poverty reduction and combating exclusion and unemployment, as well as initiatives to increase social awareness and build solidarity – a definition that is thus not limited to the production of goods and services nor to the market portion of the social economy”</a:t>
            </a:r>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a:p>
            <a:pPr marL="0" indent="0">
              <a:lnSpc>
                <a:spcPct val="90000"/>
              </a:lnSpc>
              <a:buNone/>
            </a:pPr>
            <a:endParaRPr lang="en-GB" sz="1600" dirty="0"/>
          </a:p>
        </p:txBody>
      </p:sp>
    </p:spTree>
    <p:extLst>
      <p:ext uri="{BB962C8B-B14F-4D97-AF65-F5344CB8AC3E}">
        <p14:creationId xmlns:p14="http://schemas.microsoft.com/office/powerpoint/2010/main" val="774122760"/>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Title 1">
            <a:extLst>
              <a:ext uri="{FF2B5EF4-FFF2-40B4-BE49-F238E27FC236}">
                <a16:creationId xmlns:a16="http://schemas.microsoft.com/office/drawing/2014/main" id="{A981BDFD-CE8A-4566-A91D-7954F017F2D2}"/>
              </a:ext>
            </a:extLst>
          </p:cNvPr>
          <p:cNvSpPr>
            <a:spLocks noGrp="1"/>
          </p:cNvSpPr>
          <p:nvPr>
            <p:ph type="title"/>
          </p:nvPr>
        </p:nvSpPr>
        <p:spPr>
          <a:xfrm>
            <a:off x="238887" y="320040"/>
            <a:ext cx="8725601" cy="372656"/>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Consequence and Conclusion</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D26FE5B2-2A0E-43A6-90D7-8BD019381ECA}"/>
              </a:ext>
            </a:extLst>
          </p:cNvPr>
          <p:cNvSpPr txBox="1"/>
          <p:nvPr/>
        </p:nvSpPr>
        <p:spPr>
          <a:xfrm>
            <a:off x="323527" y="836712"/>
            <a:ext cx="8577013" cy="5660011"/>
          </a:xfrm>
          <a:prstGeom prst="rect">
            <a:avLst/>
          </a:prstGeom>
          <a:noFill/>
        </p:spPr>
        <p:txBody>
          <a:bodyPr wrap="square">
            <a:spAutoFit/>
          </a:bodyPr>
          <a:lstStyle/>
          <a:p>
            <a:pPr marL="342900" indent="-342900">
              <a:lnSpc>
                <a:spcPct val="90000"/>
              </a:lnSpc>
              <a:buFont typeface="Arial" panose="020B0604020202020204" pitchFamily="34" charset="0"/>
              <a:buChar char="•"/>
            </a:pPr>
            <a:endParaRPr lang="en-GB" sz="2400" b="0" i="0" dirty="0">
              <a:solidFill>
                <a:srgbClr val="002060"/>
              </a:solidFill>
              <a:effectLst/>
            </a:endParaRPr>
          </a:p>
          <a:p>
            <a:pPr marL="342900" indent="-342900">
              <a:lnSpc>
                <a:spcPct val="90000"/>
              </a:lnSpc>
              <a:buFont typeface="Arial" panose="020B0604020202020204" pitchFamily="34" charset="0"/>
              <a:buChar char="•"/>
            </a:pPr>
            <a:r>
              <a:rPr lang="en-GB" sz="2400" b="0" i="0" dirty="0">
                <a:solidFill>
                  <a:srgbClr val="002060"/>
                </a:solidFill>
                <a:effectLst/>
              </a:rPr>
              <a:t>Neglecting civil society when smaller organisations critical during COVID</a:t>
            </a:r>
          </a:p>
          <a:p>
            <a:pPr marL="342900" indent="-342900">
              <a:lnSpc>
                <a:spcPct val="90000"/>
              </a:lnSpc>
              <a:buFont typeface="Arial" panose="020B0604020202020204" pitchFamily="34" charset="0"/>
              <a:buChar char="•"/>
            </a:pPr>
            <a:endParaRPr lang="en-GB" sz="2400" b="0" i="0" dirty="0">
              <a:solidFill>
                <a:srgbClr val="002060"/>
              </a:solidFill>
              <a:effectLst/>
            </a:endParaRPr>
          </a:p>
          <a:p>
            <a:pPr marL="342900" indent="-342900">
              <a:lnSpc>
                <a:spcPct val="90000"/>
              </a:lnSpc>
              <a:buFont typeface="Arial" panose="020B0604020202020204" pitchFamily="34" charset="0"/>
              <a:buChar char="•"/>
            </a:pPr>
            <a:r>
              <a:rPr lang="en-GB" sz="2400" b="0" i="0" dirty="0">
                <a:solidFill>
                  <a:srgbClr val="002060"/>
                </a:solidFill>
                <a:effectLst/>
              </a:rPr>
              <a:t>Discarding local democracy and accountability </a:t>
            </a:r>
          </a:p>
          <a:p>
            <a:pPr marL="342900" indent="-342900">
              <a:lnSpc>
                <a:spcPct val="90000"/>
              </a:lnSpc>
              <a:buFont typeface="Arial" panose="020B0604020202020204" pitchFamily="34" charset="0"/>
              <a:buChar char="•"/>
            </a:pPr>
            <a:endParaRPr lang="en-GB" sz="2400" dirty="0">
              <a:solidFill>
                <a:srgbClr val="002060"/>
              </a:solidFill>
            </a:endParaRPr>
          </a:p>
          <a:p>
            <a:pPr marL="342900" indent="-342900">
              <a:lnSpc>
                <a:spcPct val="90000"/>
              </a:lnSpc>
              <a:buFont typeface="Arial" panose="020B0604020202020204" pitchFamily="34" charset="0"/>
              <a:buChar char="•"/>
            </a:pPr>
            <a:r>
              <a:rPr lang="en-GB" sz="2400" b="0" i="0" dirty="0">
                <a:solidFill>
                  <a:srgbClr val="002060"/>
                </a:solidFill>
                <a:effectLst/>
              </a:rPr>
              <a:t>No recognition that community defence organisations and local social economy now abandoned to market </a:t>
            </a:r>
          </a:p>
          <a:p>
            <a:pPr marL="342900" indent="-342900">
              <a:lnSpc>
                <a:spcPct val="90000"/>
              </a:lnSpc>
              <a:buFont typeface="Arial" panose="020B0604020202020204" pitchFamily="34" charset="0"/>
              <a:buChar char="•"/>
            </a:pPr>
            <a:endParaRPr lang="en-GB" sz="2400" dirty="0"/>
          </a:p>
          <a:p>
            <a:pPr marL="342900" indent="-342900">
              <a:lnSpc>
                <a:spcPct val="90000"/>
              </a:lnSpc>
              <a:buFont typeface="Arial" panose="020B0604020202020204" pitchFamily="34" charset="0"/>
              <a:buChar char="•"/>
            </a:pPr>
            <a:r>
              <a:rPr lang="en-GB" sz="2400" dirty="0">
                <a:solidFill>
                  <a:srgbClr val="C00000"/>
                </a:solidFill>
              </a:rPr>
              <a:t>No longer able to claim social enterprise as an alternative to capitalism and neoliberalism since rather than its essential agent</a:t>
            </a:r>
          </a:p>
          <a:p>
            <a:pPr marL="342900" indent="-342900">
              <a:lnSpc>
                <a:spcPct val="90000"/>
              </a:lnSpc>
              <a:buFont typeface="Arial" panose="020B0604020202020204" pitchFamily="34" charset="0"/>
              <a:buChar char="•"/>
            </a:pPr>
            <a:endParaRPr lang="en-GB" sz="2400" dirty="0"/>
          </a:p>
          <a:p>
            <a:pPr marL="342900" indent="-342900">
              <a:lnSpc>
                <a:spcPct val="90000"/>
              </a:lnSpc>
              <a:buFont typeface="Arial" panose="020B0604020202020204" pitchFamily="34" charset="0"/>
              <a:buChar char="•"/>
            </a:pPr>
            <a:r>
              <a:rPr lang="en-GB" sz="2400" dirty="0">
                <a:solidFill>
                  <a:srgbClr val="002060"/>
                </a:solidFill>
              </a:rPr>
              <a:t>End of History – just markets and occasional acts of kindness   </a:t>
            </a:r>
            <a:r>
              <a:rPr lang="en-GB" sz="2400" dirty="0">
                <a:solidFill>
                  <a:srgbClr val="CC0099"/>
                </a:solidFill>
              </a:rPr>
              <a:t>(Farleigh Gordon, 2021)</a:t>
            </a:r>
            <a:endParaRPr lang="en-GB" sz="2400" b="0" i="0" dirty="0">
              <a:solidFill>
                <a:srgbClr val="CC0099"/>
              </a:solidFill>
              <a:effectLst/>
            </a:endParaRPr>
          </a:p>
          <a:p>
            <a:pPr>
              <a:lnSpc>
                <a:spcPct val="90000"/>
              </a:lnSpc>
            </a:pPr>
            <a:endParaRPr lang="en-GB" sz="2400" dirty="0"/>
          </a:p>
          <a:p>
            <a:pPr>
              <a:lnSpc>
                <a:spcPct val="90000"/>
              </a:lnSpc>
            </a:pPr>
            <a:endParaRPr lang="en-GB" sz="2400" b="0" dirty="0">
              <a:effectLst/>
            </a:endParaRPr>
          </a:p>
          <a:p>
            <a:pPr>
              <a:lnSpc>
                <a:spcPct val="90000"/>
              </a:lnSpc>
            </a:pPr>
            <a:endParaRPr lang="en-GB" sz="1800" b="0" dirty="0">
              <a:effectLst/>
            </a:endParaRPr>
          </a:p>
        </p:txBody>
      </p:sp>
    </p:spTree>
    <p:extLst>
      <p:ext uri="{BB962C8B-B14F-4D97-AF65-F5344CB8AC3E}">
        <p14:creationId xmlns:p14="http://schemas.microsoft.com/office/powerpoint/2010/main" val="2432026487"/>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806C7E-DDC6-4CEA-A178-E8D464BACC7C}"/>
              </a:ext>
            </a:extLst>
          </p:cNvPr>
          <p:cNvPicPr>
            <a:picLocks noChangeAspect="1"/>
          </p:cNvPicPr>
          <p:nvPr/>
        </p:nvPicPr>
        <p:blipFill>
          <a:blip r:embed="rId2"/>
          <a:stretch>
            <a:fillRect/>
          </a:stretch>
        </p:blipFill>
        <p:spPr>
          <a:xfrm>
            <a:off x="1" y="0"/>
            <a:ext cx="9144000" cy="6858000"/>
          </a:xfrm>
          <a:prstGeom prst="rect">
            <a:avLst/>
          </a:prstGeom>
        </p:spPr>
      </p:pic>
    </p:spTree>
    <p:extLst>
      <p:ext uri="{BB962C8B-B14F-4D97-AF65-F5344CB8AC3E}">
        <p14:creationId xmlns:p14="http://schemas.microsoft.com/office/powerpoint/2010/main" val="3476580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 y="1"/>
            <a:ext cx="9144000" cy="404663"/>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 I </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0" y="476672"/>
            <a:ext cx="9144000" cy="6381328"/>
          </a:xfrm>
        </p:spPr>
        <p:txBody>
          <a:bodyPr>
            <a:normAutofit fontScale="25000" lnSpcReduction="20000"/>
          </a:bodyPr>
          <a:lstStyle/>
          <a:p>
            <a:pPr marL="88900" indent="-88900">
              <a:lnSpc>
                <a:spcPct val="107000"/>
              </a:lnSpc>
              <a:spcAft>
                <a:spcPts val="800"/>
              </a:spcAft>
            </a:pPr>
            <a:r>
              <a:rPr lang="en-GB" sz="72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Adebowale, V. (2022) </a:t>
            </a:r>
            <a:r>
              <a:rPr lang="en-GB" sz="7200" i="1"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Reclaiming the Future: Reforming Social Investment in the Next Decade: Final Report of the Commission on Social Investment</a:t>
            </a:r>
            <a:r>
              <a:rPr lang="en-GB" sz="72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 [online]. Available from: https://www.socialenterprise.org.uk/wp-content/uploads/2022/01/Reclaiming-the-Future-Commission-on-Social-Investment-Report.pdf (Accessed 1 July 2022).</a:t>
            </a:r>
            <a:endParaRPr lang="en-GB" sz="72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88900" indent="-88900">
              <a:lnSpc>
                <a:spcPct val="107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Andrews, L. (2015, February 3).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Written Statement - White Paper: Reforming Local Government – Power to Local People (3 February 2015)</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[Welsh Government]. GOV.WALES</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https://gov.wales/written-statement-white-paper-reforming-local-government-power-local-people</a:t>
            </a:r>
            <a:endPar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8900" indent="-88900">
              <a:lnSpc>
                <a:spcPct val="107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Bear, L., James, D., Simpson, N., Alexander, E.,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Bazambanza</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C.,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Bhogal</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J. K., Bowers, R.,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Cannell</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F.,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Lohiya</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 Koch, I., Lenhard, J., Long, N. J., Pearson, A.,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Samanani</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F.,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Vicol</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O., Vieira, J., Watt, C.,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Wuerth</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M., Whittle, C., &amp;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Zidaru-Barbulescu</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T. (2020).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 right to care: The social foundations of recovery from Covid-19</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[Monograph].</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8900" indent="-88900">
              <a:lnSpc>
                <a:spcPct val="107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Bear, L., Simpson, N.,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Bazambanza</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C., Bowers, R., Kamal, A.,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Gheewala</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Lohiya</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 Pearson, A., Vieira, J., Watt, C., &amp;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Wuerth</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M. (2021, July 12).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infrastructures for the post-Covid recovery in the UK</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[Monograph]. Department of Anthropology, London School of Economics and Political Science.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https://www.lse.ac.uk/anthropology/research/COVID-and-Care-Research-Group</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8900" indent="-88900">
              <a:lnSpc>
                <a:spcPct val="107000"/>
              </a:lnSpc>
              <a:spcAft>
                <a:spcPts val="800"/>
              </a:spcAft>
            </a:pPr>
            <a:r>
              <a:rPr lang="en-GB" sz="64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Big Society Capital (2022) </a:t>
            </a:r>
            <a:r>
              <a:rPr lang="en-GB" sz="6400" i="1"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Ten years: Social impact investment has come a long way in the last decade.</a:t>
            </a:r>
            <a:r>
              <a:rPr lang="en-GB" sz="64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 [Online] [online]. Available from: https://bigsocietycapital.com/ten-years/ (Accessed 1 July 2022).</a:t>
            </a:r>
            <a:endParaRPr lang="en-GB" sz="64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88900" indent="-88900">
              <a:lnSpc>
                <a:spcPct val="107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British Council. (2019).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State of Social Enterprise in Jamaica</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 71) [Global Social Enterprise Programme]. British Council.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https://caribbean.britishcouncil.org/sites/default/files/bc_social_enterprise_jamaica_web.pdf</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British Council. (2022, March).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Mapping Studies and Other Reports | British Council</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British Council.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https://www.britishcouncil.org/society/social-enterprise/reports/other-reports</a:t>
            </a:r>
            <a:endPar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Care Council for Wales. (2016).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Resources to support the promotion and development of social enterprises, co-operatives, user-led and third sector organisations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1–7). Care Council for Wales.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https://socialcare.wales/cms_assets/hub-downloads/Social_Enterprise_Resource_Guide_December_2016.pdf</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Carmel, E., &amp; Harlock, J. (2008). Instituting the ‘Third Sector’ as a Governable Terrain: Partnership, Procurement and Performance in the UK.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Policy and Politics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36</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(2), 17.</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rPr>
              <a:t>Catherall, R. J., &amp; Richardson, M. (2014). </a:t>
            </a:r>
            <a:r>
              <a:rPr lang="en-GB" sz="6400" i="1" dirty="0">
                <a:solidFill>
                  <a:srgbClr val="CC0099"/>
                </a:solidFill>
                <a:effectLst/>
                <a:latin typeface="Calibri" panose="020F0502020204030204" pitchFamily="34" charset="0"/>
                <a:ea typeface="Calibri" panose="020F0502020204030204" pitchFamily="34" charset="0"/>
              </a:rPr>
              <a:t>What will Social Enterprise look like in Europe by 2020?</a:t>
            </a:r>
            <a:r>
              <a:rPr lang="en-GB" sz="6400" dirty="0">
                <a:solidFill>
                  <a:srgbClr val="CC0099"/>
                </a:solidFill>
                <a:effectLst/>
                <a:latin typeface="Calibri" panose="020F0502020204030204" pitchFamily="34" charset="0"/>
                <a:ea typeface="Calibri" panose="020F0502020204030204" pitchFamily="34" charset="0"/>
              </a:rPr>
              <a:t> (British Council). British Council  </a:t>
            </a: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Cooperative Housing Ireland. (2022, March).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What are co-operatives?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Co-Operative Housing Ireland.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https://cooperativehousing.ie/what-are-co-operatives/</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128"/>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54659953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1" y="1"/>
            <a:ext cx="9144000" cy="404663"/>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 II </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0" y="404664"/>
            <a:ext cx="9144000" cy="6453336"/>
          </a:xfrm>
        </p:spPr>
        <p:txBody>
          <a:bodyPr>
            <a:normAutofit fontScale="25000" lnSpcReduction="20000"/>
          </a:bodyPr>
          <a:lstStyle/>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Department of Trade and Industry. (2002).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A Strategy for Success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Department of Trade and Industry.</a:t>
            </a:r>
            <a:endParaRPr lang="en-GB" sz="6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rPr>
              <a:t>Department of Trade and Industry. (2003, March). </a:t>
            </a:r>
            <a:r>
              <a:rPr lang="en-GB" sz="6400" i="1" dirty="0">
                <a:solidFill>
                  <a:srgbClr val="CC0099"/>
                </a:solidFill>
                <a:effectLst/>
                <a:latin typeface="Calibri" panose="020F0502020204030204" pitchFamily="34" charset="0"/>
                <a:ea typeface="Calibri" panose="020F0502020204030204" pitchFamily="34" charset="0"/>
              </a:rPr>
              <a:t>Enterprise for Communities: Proposals for a Community Interest Company</a:t>
            </a:r>
            <a:r>
              <a:rPr lang="en-GB" sz="6400" dirty="0">
                <a:solidFill>
                  <a:srgbClr val="CC0099"/>
                </a:solidFill>
                <a:effectLst/>
                <a:latin typeface="Calibri" panose="020F0502020204030204" pitchFamily="34" charset="0"/>
                <a:ea typeface="Calibri" panose="020F0502020204030204" pitchFamily="34" charset="0"/>
              </a:rPr>
              <a:t>. Gov UK Web Archive.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https://webarchive.nationalarchives.gov.uk/20060214080654/http://www.dti.gov.uk/cics/pdfs/condoc.pdf</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Department of Trade and Industry. (2004).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Companies (Audit, Investigations and Community Enterprise) Act 2004</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Legislation.Gov</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64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Legislation.Gov</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http://www.legislation.gov.uk/ukpga/2004/27/pdfs/ukpga_20040027_en.pdf</a:t>
            </a:r>
            <a:endPar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Development Bank of Wales. (2022, March).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Development Bank of Wales—Business finance for companies in Wales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Development Bank of Wales.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https://developmentbank.wales/</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Edwards, K. (2015).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Is the Feeling Mutual? New Ways of Designing and Delivering Public Services in Wales</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1–28). Audit Wales.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https://www.audit.wales/sites/default/files-old/seminar_documents/Is-the-feeling-mutual-Keith_Edwards.pdf</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Employee Ownership Association. (2021, June).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Ownership Hub | Employee Ownership Hub</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Ownership Hub.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https://www.ownershiphub.uk/ownership-hub</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Farleigh Gordon, Jonny. Novemb</a:t>
            </a:r>
            <a:r>
              <a:rPr lang="en-GB" sz="6400" dirty="0">
                <a:solidFill>
                  <a:srgbClr val="CC0099"/>
                </a:solidFill>
                <a:latin typeface="Calibri" panose="020F0502020204030204" pitchFamily="34" charset="0"/>
                <a:ea typeface="Calibri" panose="020F0502020204030204" pitchFamily="34" charset="0"/>
                <a:cs typeface="Calibri" panose="020F0502020204030204" pitchFamily="34" charset="0"/>
              </a:rPr>
              <a:t>er 2021. </a:t>
            </a:r>
            <a:r>
              <a:rPr lang="en-GB" sz="6400" i="1" dirty="0">
                <a:solidFill>
                  <a:srgbClr val="CC0099"/>
                </a:solidFill>
                <a:latin typeface="Calibri" panose="020F0502020204030204" pitchFamily="34" charset="0"/>
                <a:ea typeface="Calibri" panose="020F0502020204030204" pitchFamily="34" charset="0"/>
                <a:cs typeface="Calibri" panose="020F0502020204030204" pitchFamily="34" charset="0"/>
              </a:rPr>
              <a:t>How Blair Killed the Coops </a:t>
            </a:r>
            <a:r>
              <a:rPr lang="en-GB" sz="6400" dirty="0">
                <a:solidFill>
                  <a:srgbClr val="CC0099"/>
                </a:solidFill>
                <a:latin typeface="Calibri" panose="020F0502020204030204" pitchFamily="34" charset="0"/>
                <a:ea typeface="Calibri" panose="020F0502020204030204" pitchFamily="34" charset="0"/>
                <a:cs typeface="Calibri" panose="020F0502020204030204" pitchFamily="34" charset="0"/>
              </a:rPr>
              <a:t>launch THU 18 NOV 2021 </a:t>
            </a: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Financial Conduct Authority. (2022).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Mutuals Public Register</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Financial Conduct Authority.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https://mutuals.fca.org.uk/</a:t>
            </a:r>
            <a:endPar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Foundational Economy Collective. (2018).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Foundational Economy</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[University of Manchester]. The Foundational Economy.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https://foundationaleconomy.com/</a:t>
            </a:r>
            <a:endPar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HM Treasury. (2002).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Role of the Voluntary and Community Sector in Service Delivery: A Cross Cutting Review</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1–52). HM Treasury.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http://www.oneeastmidlands.org.uk/sites/default/files/library/RoleofVCSinServiceDelivery-CrossCuttingReview.pdf</a:t>
            </a:r>
            <a:endPar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Irish Co-Operative Organisation Society. (2022, March). </a:t>
            </a:r>
            <a:r>
              <a:rPr lang="en-GB" sz="64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Irish Co-Operative Organisation Society</a:t>
            </a:r>
            <a:r>
              <a:rPr lang="en-GB" sz="6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Irish Co-Operative Organisation Society. </a:t>
            </a:r>
            <a:r>
              <a:rPr lang="en-GB" sz="64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http://icos.ie/</a:t>
            </a:r>
            <a:endParaRPr lang="en-GB" sz="6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128"/>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011084169"/>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0" y="1"/>
            <a:ext cx="9144000" cy="620688"/>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 III</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0" y="548680"/>
            <a:ext cx="9108504" cy="6408712"/>
          </a:xfrm>
        </p:spPr>
        <p:txBody>
          <a:bodyPr>
            <a:normAutofit fontScale="70000" lnSpcReduction="20000"/>
          </a:bodyPr>
          <a:lstStyle/>
          <a:p>
            <a:pPr marL="88900" indent="-88900">
              <a:lnSpc>
                <a:spcPct val="107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Irish Social Enterprise Network. (2022, March).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Who are we? Irish Social Enterprise Network</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Irish Social Enterprise Network. </a:t>
            </a:r>
            <a:r>
              <a:rPr lang="en-GB" sz="19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https://www.socent.ie/about-us/who-are-we/</a:t>
            </a:r>
            <a:endParaRPr lang="en-GB" sz="19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8900" indent="-88900">
              <a:lnSpc>
                <a:spcPct val="107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Irish Social Enterprise Network Toolkit. (2017, December).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Toolkit: A Resource for Communities and Individuals setting up a Social Enterprise In Ireland</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Irish Social Enterprise Network. </a:t>
            </a:r>
            <a:r>
              <a:rPr lang="en-GB" sz="19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https://socialenterprisetoolkit.ie/wp-content/uploads/2017/12/Social-Enterprise-Toolkit.pdf</a:t>
            </a:r>
            <a:endParaRPr lang="en-GB" sz="19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Jessen, M. H. (2019). Civil Society, Neoliberalism and the Third Way in Denmark.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ReNEW – Reimagining Norden in an Evolving World</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14. </a:t>
            </a:r>
            <a:r>
              <a:rPr lang="en-GB" sz="19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https://medialib.cmcdn.dk/medialibrary/51432DDB-BBE3-4327-85F4-BE3493077470/Mathias_Hein_Jessen.pdf</a:t>
            </a:r>
            <a:endParaRPr lang="en-GB" sz="19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Koh, H., Karamchandani, A., &amp; Katz, R. (2012).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From Blueprint to Scale: The Case for Philanthropy in Impact Investing</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(Monitor Group, pp. 1–68). Monitor Group with Acumen Fund.</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Laville, J.-L., Levesque, B., &amp; Mendell, M. (2005). Diverse Approaches and Practices in Europe and Canada. In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Social Economy: Building Inclusive Economies</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155–187). OECD Publishing.</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Lloyd, P. (2003).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in the English RDAs and in Wales Wales, Scotland and Northern Ireland: Report to Social Enterprise Coalition</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 57) [Social Enterprise Coalition]. University of Liverpool.</a:t>
            </a:r>
          </a:p>
          <a:p>
            <a:pPr marL="87313" indent="-87313">
              <a:lnSpc>
                <a:spcPct val="90000"/>
              </a:lnSpc>
              <a:spcAft>
                <a:spcPts val="800"/>
              </a:spcAft>
            </a:pPr>
            <a:r>
              <a:rPr lang="en-GB" sz="18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Lucio, M.M. (2019) </a:t>
            </a:r>
            <a:r>
              <a:rPr lang="en-GB" sz="1800" i="1"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The return of industrial democracy: preparing the ground for dealing with wayward capitalism?</a:t>
            </a:r>
            <a:r>
              <a:rPr lang="en-GB" sz="18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 [Online] [online]. Available from: https://blog.policy.manchester.ac.uk/growth_inclusion/2019/01/the-return-of-industrial-democracy-preparing-the-ground-for-dealing-with-wayward-capitalism/ (Accessed 1 July 2022).</a:t>
            </a:r>
            <a:endParaRPr lang="en-GB" sz="18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88900" indent="-88900" algn="just"/>
            <a:r>
              <a:rPr lang="en-GB" sz="1900" dirty="0">
                <a:solidFill>
                  <a:srgbClr val="CC0099"/>
                </a:solidFill>
                <a:effectLst/>
                <a:ea typeface="Calibri" panose="020F0502020204030204" pitchFamily="34" charset="0"/>
                <a:cs typeface="Calibri" panose="020F0502020204030204" pitchFamily="34" charset="0"/>
              </a:rPr>
              <a:t>O’Broin, D and Doyle G. (2022) </a:t>
            </a:r>
            <a:r>
              <a:rPr lang="en-IE" sz="1900" i="1" dirty="0">
                <a:solidFill>
                  <a:srgbClr val="CC0099"/>
                </a:solidFill>
                <a:effectLst/>
                <a:ea typeface="Times New Roman" panose="02020603050405020304" pitchFamily="18" charset="0"/>
              </a:rPr>
              <a:t>Rethinking social enterprise policy making in Ireland – untangling proportionate, disproportionate and unengaged sectoral policy contributions</a:t>
            </a:r>
            <a:r>
              <a:rPr lang="en-IE" sz="1900" i="1" dirty="0">
                <a:solidFill>
                  <a:srgbClr val="CC0099"/>
                </a:solidFill>
                <a:ea typeface="Times New Roman" panose="02020603050405020304" pitchFamily="18" charset="0"/>
              </a:rPr>
              <a:t> </a:t>
            </a:r>
            <a:r>
              <a:rPr lang="en-GB" sz="1900" dirty="0">
                <a:solidFill>
                  <a:srgbClr val="CC0099"/>
                </a:solidFill>
                <a:ea typeface="Times New Roman" panose="02020603050405020304" pitchFamily="18" charset="0"/>
              </a:rPr>
              <a:t>(unpublished) for Irish Journal </a:t>
            </a:r>
            <a:r>
              <a:rPr lang="en-IE" sz="1900" dirty="0">
                <a:solidFill>
                  <a:srgbClr val="CC0099"/>
                </a:solidFill>
                <a:ea typeface="Times New Roman" panose="02020603050405020304" pitchFamily="18" charset="0"/>
              </a:rPr>
              <a:t>of Management Special Issue </a:t>
            </a:r>
            <a:r>
              <a:rPr lang="en-GB" sz="1900" i="1" dirty="0">
                <a:solidFill>
                  <a:srgbClr val="CC0099"/>
                </a:solidFill>
              </a:rPr>
              <a:t>Building a better tomorrow –Bridging the disconnect between policy, practice, education and research in social economy. </a:t>
            </a:r>
            <a:r>
              <a:rPr lang="en-GB" sz="1900" dirty="0">
                <a:solidFill>
                  <a:srgbClr val="CC0099"/>
                </a:solidFill>
              </a:rPr>
              <a:t>Irish Academic of Management. Dublin </a:t>
            </a:r>
          </a:p>
          <a:p>
            <a:pPr marL="88900" indent="-88900"/>
            <a:endParaRPr lang="en-GB" sz="9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8900" indent="-88900"/>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Orton, L., </a:t>
            </a:r>
            <a:r>
              <a:rPr lang="en-GB" sz="18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Ponsford</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R., Egan, M., Halliday, E., Whitehead, M., &amp; </a:t>
            </a:r>
            <a:r>
              <a:rPr lang="en-GB" sz="18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Popay</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J. (2019). Capturing complexity in the evaluation of a major area-based initiative in community empowerment: What can a multi-site, multi team, ethnographic approach offer? </a:t>
            </a:r>
            <a:r>
              <a:rPr lang="en-GB" sz="18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Anthropology &amp; Medicine</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8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26</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 48–64. </a:t>
            </a:r>
            <a:r>
              <a:rPr lang="en-GB" sz="18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https://doi.org/10.1080/13648470.2018.1508639</a:t>
            </a:r>
            <a:endParaRPr lang="en-GB" sz="18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8900" indent="-88900" algn="just"/>
            <a:endParaRPr lang="en-GB" sz="900" dirty="0">
              <a:solidFill>
                <a:srgbClr val="CC0099"/>
              </a:solidFill>
            </a:endParaRPr>
          </a:p>
          <a:p>
            <a:pPr marL="87313" indent="-87313">
              <a:lnSpc>
                <a:spcPct val="90000"/>
              </a:lnSpc>
              <a:spcAft>
                <a:spcPts val="800"/>
              </a:spcAft>
            </a:pPr>
            <a:r>
              <a:rPr lang="en-GB" sz="18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Patton, A. (2022) </a:t>
            </a:r>
            <a:r>
              <a:rPr lang="en-GB" sz="1800" i="1"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UK PM champions social impact bonds – but are claims in Big Society Capital report justified?</a:t>
            </a:r>
            <a:r>
              <a:rPr lang="en-GB" sz="1800" dirty="0">
                <a:solidFill>
                  <a:srgbClr val="CC0099"/>
                </a:solidFill>
                <a:effectLst/>
                <a:latin typeface="Calibri" panose="020F0502020204030204" pitchFamily="34" charset="0"/>
                <a:ea typeface="Times New Roman" panose="02020603050405020304" pitchFamily="18" charset="0"/>
                <a:cs typeface="Calibri" panose="020F0502020204030204" pitchFamily="34" charset="0"/>
              </a:rPr>
              <a:t> [Online] [online]. Available from: https://www.pioneerspost.com/news-views/20220624/bsc-outcomes-contracts (Accessed 1 July 2022).</a:t>
            </a:r>
            <a:endParaRPr lang="en-GB" sz="18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(2021).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Annual Report 2020/2021</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 30) [Annual CIC Report]. Department for Business, Energy and Industrial Strategy.</a:t>
            </a:r>
          </a:p>
          <a:p>
            <a:pPr marL="87313" indent="-87313">
              <a:lnSpc>
                <a:spcPct val="90000"/>
              </a:lnSpc>
              <a:spcAft>
                <a:spcPts val="800"/>
              </a:spcAft>
            </a:pPr>
            <a:r>
              <a:rPr lang="en-GB" sz="18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Senscot</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Code Group. (2022, March). </a:t>
            </a:r>
            <a:r>
              <a:rPr lang="en-GB" sz="18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Code</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8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SENScot</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8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https://senscot.net/projects/se-code/</a:t>
            </a:r>
            <a:endParaRPr lang="en-GB" sz="18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8559420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0" y="1"/>
            <a:ext cx="9144000" cy="332655"/>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 IV</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0" y="476673"/>
            <a:ext cx="9144000" cy="6381326"/>
          </a:xfrm>
        </p:spPr>
        <p:txBody>
          <a:bodyPr>
            <a:normAutofit fontScale="70000" lnSpcReduction="20000"/>
          </a:bodyPr>
          <a:lstStyle/>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Business Wales. (2022).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Business Wales</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Business Wales - Social Business Wales.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https://businesswales.gov.wales/socialbusinesswales/social-business-wales-0</a:t>
            </a:r>
            <a:endParaRPr lang="en-GB" sz="2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UK. (2019, February 24).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SEUK. About Membership</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Social Enterprise UK.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https://www.socialenterprise.org.uk/about-membership/</a:t>
            </a:r>
            <a:endPar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Republic of Ireland. (2022, March).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SERI - Social Enterprise Republic of Ireland</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Social Enterprise Republic of Ireland.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https://www.socialenterprise.ie</a:t>
            </a:r>
            <a:endPar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Finance Foundation. (2022, March).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Finance Foundation – Finance for Social Good</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Social Finance Foundation.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https://sff.ie/</a:t>
            </a:r>
            <a:endParaRPr lang="en-GB" sz="2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Society for Cooperative Studies in Ireland. (2022, March).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Society for Co-operative Studies in Ireland | Facebook</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Society for Cooperative Studies in Ireland.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https://www.facebook.com/SocietyCoopStudies/</a:t>
            </a:r>
            <a:endParaRPr lang="en-GB" sz="2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SITF (2000).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Enterprising Communities: Wealth Beyond Welfare: Report to the Chancellor of the Exchequer from the Social Investment Task Force</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(Social Investment Task Force, p. p24 Wholesale Intermediaries). Social Investment Task Force.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https://static1.squarespace.com/static/5a6f0b584c0dbf370367c95a/t/5b27ccd803ce643d6e7ccb10/1529335005229/SITF_Oct_2000.pdf</a:t>
            </a:r>
            <a:endParaRPr lang="en-GB" sz="2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100" dirty="0">
                <a:solidFill>
                  <a:srgbClr val="CC0099"/>
                </a:solidFill>
                <a:latin typeface="Calibri" panose="020F0502020204030204" pitchFamily="34" charset="0"/>
                <a:ea typeface="Calibri" panose="020F0502020204030204" pitchFamily="34" charset="0"/>
                <a:cs typeface="Calibri" panose="020F0502020204030204" pitchFamily="34" charset="0"/>
              </a:rPr>
              <a:t>Taft M. </a:t>
            </a:r>
            <a:r>
              <a:rPr lang="en-GB" sz="2100" i="1" dirty="0">
                <a:solidFill>
                  <a:srgbClr val="CC0099"/>
                </a:solidFill>
                <a:latin typeface="Calibri" panose="020F0502020204030204" pitchFamily="34" charset="0"/>
                <a:ea typeface="Calibri" panose="020F0502020204030204" pitchFamily="34" charset="0"/>
                <a:cs typeface="Calibri" panose="020F0502020204030204" pitchFamily="34" charset="0"/>
              </a:rPr>
              <a:t>Economic Democracy in the Workplace</a:t>
            </a:r>
            <a:r>
              <a:rPr lang="en-GB" sz="2100" dirty="0">
                <a:solidFill>
                  <a:srgbClr val="CC0099"/>
                </a:solidFill>
                <a:latin typeface="Calibri" panose="020F0502020204030204" pitchFamily="34" charset="0"/>
                <a:ea typeface="Calibri" panose="020F0502020204030204" pitchFamily="34" charset="0"/>
                <a:cs typeface="Calibri" panose="020F0502020204030204" pitchFamily="34" charset="0"/>
              </a:rPr>
              <a:t>. </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Carroll, B., &amp; Dunkin, F. (Eds.). (2019).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Economic Democracy and Worker Cooperatives: The Case for Ireland</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Society for Cooperative Studies in Ireland and Services, Industrial, Technical and Professional Union. Retrieved February 17, 2022, from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https://www.socent.ie/wp-content/uploads/2020/04/Economic-democracy-and-worker-co-ops-seminar-proceedings_-Ireland-2019.pdf</a:t>
            </a:r>
            <a:endPar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WCVA. (2022).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Wales Council for Voluntary Action</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WCVA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https://wcva.cymru/</a:t>
            </a:r>
            <a:endPar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Wales Cooperatives Forum. (2022).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Cooperatives Forum</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Wales Social Cooperatives Forum.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https://www.cooperatives-wales.coop/what-is-a-co-operative/social-co-ops-forum/</a:t>
            </a:r>
            <a:endParaRPr lang="en-GB" sz="2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Welsh Co-operative and Mutuals Commission. (2014).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Report of the Welsh Co-operative and Mutuals Commission</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(Wales Cooperative and Mutuals Commission, p. 60) [Wales Cooperative and Mutuals Commission]. Wales Cooperative and Mutuals Commission. https://gov.wales/docs/det/publications/140221coopreporten.pdf</a:t>
            </a:r>
            <a:endParaRPr lang="en-GB" sz="21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Welsh Government. (2014). </a:t>
            </a:r>
            <a:r>
              <a:rPr lang="en-GB" sz="21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Services and Well-being Wales Act 2014</a:t>
            </a:r>
            <a:r>
              <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[Welsh Government]. Welsh Government. </a:t>
            </a:r>
            <a:r>
              <a:rPr lang="en-GB" sz="210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http://www.senedd.assembly.wales/documents/s25589/Social%20Services%20and%20Well-being%20Wales%20Bill,%20as%20passed%20unchecked.pdf</a:t>
            </a:r>
            <a:endParaRPr lang="en-GB" sz="2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endPar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408326840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1341436"/>
            <a:ext cx="8663939" cy="5399931"/>
          </a:xfrm>
        </p:spPr>
        <p:txBody>
          <a:bodyPr>
            <a:normAutofit/>
          </a:bodyPr>
          <a:lstStyle/>
          <a:p>
            <a:pPr marL="358775" indent="0">
              <a:buNone/>
              <a:defRPr/>
            </a:pPr>
            <a:endParaRPr lang="en-GB" sz="2400" dirty="0"/>
          </a:p>
          <a:p>
            <a:pPr marL="358775" indent="0">
              <a:buNone/>
              <a:defRPr/>
            </a:pPr>
            <a:r>
              <a:rPr lang="en-GB" sz="2400" dirty="0"/>
              <a:t>Leslie Huckfield</a:t>
            </a:r>
          </a:p>
          <a:p>
            <a:pPr marL="358775" indent="0">
              <a:buNone/>
              <a:defRPr/>
            </a:pPr>
            <a:endParaRPr lang="en-GB" sz="2400" dirty="0"/>
          </a:p>
          <a:p>
            <a:pPr marL="984250" indent="-625475">
              <a:buFont typeface="Calibri" panose="020F0502020204030204" pitchFamily="34" charset="0"/>
              <a:buChar char="—"/>
              <a:defRPr/>
            </a:pPr>
            <a:r>
              <a:rPr lang="en-GB" sz="2400" dirty="0">
                <a:hlinkClick r:id="rId3"/>
              </a:rPr>
              <a:t>les@huckfield.com</a:t>
            </a:r>
            <a:endParaRPr lang="en-GB" sz="2400" dirty="0"/>
          </a:p>
          <a:p>
            <a:pPr marL="984250" indent="-625475">
              <a:buFont typeface="Calibri" panose="020F0502020204030204" pitchFamily="34" charset="0"/>
              <a:buChar char="—"/>
              <a:defRPr/>
            </a:pPr>
            <a:endParaRPr lang="en-GB" sz="2400" dirty="0"/>
          </a:p>
          <a:p>
            <a:pPr marL="358775" indent="0">
              <a:buNone/>
              <a:defRPr/>
            </a:pPr>
            <a:r>
              <a:rPr lang="en-GB" sz="2400" dirty="0">
                <a:solidFill>
                  <a:srgbClr val="0070C0"/>
                </a:solidFill>
              </a:rPr>
              <a:t>This presentation and recording on website: </a:t>
            </a:r>
          </a:p>
          <a:p>
            <a:pPr marL="358775" indent="0">
              <a:buNone/>
              <a:defRPr/>
            </a:pPr>
            <a:endParaRPr lang="en-GB" sz="2400" dirty="0"/>
          </a:p>
          <a:p>
            <a:pPr marL="984250" indent="-625475">
              <a:buFont typeface="Calibri" panose="020F0502020204030204" pitchFamily="34" charset="0"/>
              <a:buChar char="—"/>
              <a:defRPr/>
            </a:pPr>
            <a:r>
              <a:rPr lang="en-GB" sz="2400" dirty="0">
                <a:hlinkClick r:id="rId4"/>
              </a:rPr>
              <a:t>www.huckfield.com</a:t>
            </a:r>
            <a:endParaRPr lang="en-GB" sz="2400" dirty="0"/>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7" name="Title 1">
            <a:extLst>
              <a:ext uri="{FF2B5EF4-FFF2-40B4-BE49-F238E27FC236}">
                <a16:creationId xmlns:a16="http://schemas.microsoft.com/office/drawing/2014/main" id="{F1DF917B-8F58-47CF-A86C-F805B887ABBB}"/>
              </a:ext>
            </a:extLst>
          </p:cNvPr>
          <p:cNvSpPr txBox="1">
            <a:spLocks/>
          </p:cNvSpPr>
          <p:nvPr/>
        </p:nvSpPr>
        <p:spPr bwMode="auto">
          <a:xfrm>
            <a:off x="28575" y="0"/>
            <a:ext cx="9086850" cy="1700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r>
              <a:rPr lang="en-GB" sz="3200" dirty="0">
                <a:solidFill>
                  <a:srgbClr val="008080"/>
                </a:solidFill>
                <a:latin typeface="Calibri" panose="020F0502020204030204" pitchFamily="34" charset="0"/>
                <a:cs typeface="Calibri" panose="020F0502020204030204" pitchFamily="34" charset="0"/>
              </a:rPr>
              <a:t>Thank you. Questions and Discussion Please</a:t>
            </a:r>
          </a:p>
        </p:txBody>
      </p:sp>
    </p:spTree>
    <p:extLst>
      <p:ext uri="{BB962C8B-B14F-4D97-AF65-F5344CB8AC3E}">
        <p14:creationId xmlns:p14="http://schemas.microsoft.com/office/powerpoint/2010/main" val="107270758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0" y="260649"/>
            <a:ext cx="9141714" cy="459430"/>
          </a:xfrm>
        </p:spPr>
        <p:txBody>
          <a:bodyPr>
            <a:noAutofit/>
          </a:bodyPr>
          <a:lstStyle/>
          <a:p>
            <a:pPr>
              <a:spcBef>
                <a:spcPts val="0"/>
              </a:spcBef>
              <a:spcAft>
                <a:spcPts val="0"/>
              </a:spcAft>
            </a:pPr>
            <a:r>
              <a:rPr lang="en-GB" sz="2800" b="1" dirty="0">
                <a:solidFill>
                  <a:srgbClr val="008080"/>
                </a:solidFill>
                <a:latin typeface="Calibri Light" panose="020F0302020204030204" pitchFamily="34" charset="0"/>
                <a:ea typeface="Times New Roman" panose="02020603050405020304" pitchFamily="18" charset="0"/>
                <a:cs typeface="Times New Roman" panose="02020603050405020304" pitchFamily="18" charset="0"/>
              </a:rPr>
              <a:t>Summary </a:t>
            </a:r>
            <a:endParaRPr lang="en-GB" sz="2800" b="1" dirty="0">
              <a:solidFill>
                <a:srgbClr val="00808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3" y="836712"/>
            <a:ext cx="8784976" cy="5904655"/>
          </a:xfrm>
        </p:spPr>
        <p:txBody>
          <a:bodyPr>
            <a:normAutofit fontScale="92500"/>
          </a:bodyPr>
          <a:lstStyle/>
          <a:p>
            <a:pPr marL="177800" indent="-177800" algn="just">
              <a:spcBef>
                <a:spcPts val="0"/>
              </a:spcBef>
              <a:spcAft>
                <a:spcPts val="0"/>
              </a:spcAft>
            </a:pPr>
            <a:r>
              <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UK OVERALL </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Ongoing drift to market with social and impact investment</a:t>
            </a:r>
          </a:p>
          <a:p>
            <a:pPr marL="177800" indent="-177800" algn="just">
              <a:spcBef>
                <a:spcPts val="0"/>
              </a:spcBef>
              <a:spcAft>
                <a:spcPts val="0"/>
              </a:spcAft>
            </a:pPr>
            <a:endParaRPr lang="en-GB" sz="13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177800" indent="-177800" algn="just">
              <a:spcBef>
                <a:spcPts val="0"/>
              </a:spcBef>
              <a:spcAft>
                <a:spcPts val="0"/>
              </a:spcAft>
            </a:pPr>
            <a:r>
              <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ENGLAND </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New Labour 1998-2002: cooperatives and mutuals jettisoned as s</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ocial enterprises harnessed to provide low cost public services </a:t>
            </a:r>
          </a:p>
          <a:p>
            <a:pPr marL="177800" indent="-177800" algn="just">
              <a:spcBef>
                <a:spcPts val="0"/>
              </a:spcBef>
              <a:spcAft>
                <a:spcPts val="0"/>
              </a:spcAft>
            </a:pPr>
            <a:endParaRPr lang="en-GB" sz="13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buFont typeface="Calibri" panose="020F0502020204030204" pitchFamily="34" charset="0"/>
              <a:buChar char="—"/>
            </a:pP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Companies (Audit, Investigations and Community Enterprise) Act 2004 Community Interest Companies. Public services framework complete. </a:t>
            </a:r>
            <a:endParaRPr lang="en-GB"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endParaRPr lang="en-GB"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177800" indent="-177800" algn="just">
              <a:spcBef>
                <a:spcPts val="0"/>
              </a:spcBef>
              <a:spcAft>
                <a:spcPts val="0"/>
              </a:spcAft>
            </a:pP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New Labour’s Dormant Bank Accounts Act 2008: social investment via Big Society Capital 2012. </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Proliferation of ‘social investment financial intermediaries’ to deliver impact investment with measurable outputs </a:t>
            </a:r>
          </a:p>
          <a:p>
            <a:pPr marL="177800" indent="-177800" algn="just">
              <a:spcBef>
                <a:spcPts val="1200"/>
              </a:spcBef>
              <a:spcAft>
                <a:spcPts val="0"/>
              </a:spcAft>
            </a:pPr>
            <a:r>
              <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SCOTLAND</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End of </a:t>
            </a:r>
            <a:r>
              <a:rPr lang="en-GB"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Senscot</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Story. Bottoms up Social Enterprise Strategy till 2016 and then SG 2021-2024 Action Plan with loans and equity. </a:t>
            </a:r>
            <a:endPar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177800" indent="-177800" algn="just">
              <a:spcBef>
                <a:spcPts val="1200"/>
              </a:spcBef>
              <a:spcAft>
                <a:spcPts val="0"/>
              </a:spcAft>
            </a:pPr>
            <a:r>
              <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WALES </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post 2014 considerable coops and third sector underpinning but less activity</a:t>
            </a:r>
          </a:p>
          <a:p>
            <a:pPr marL="177800" indent="-177800" algn="just">
              <a:spcBef>
                <a:spcPts val="1200"/>
              </a:spcBef>
              <a:spcAft>
                <a:spcPts val="0"/>
              </a:spcAft>
            </a:pPr>
            <a:r>
              <a:rPr lang="en-GB"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IRELAND</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Anglosphere versus EU </a:t>
            </a:r>
          </a:p>
          <a:p>
            <a:pPr algn="just">
              <a:spcBef>
                <a:spcPts val="1200"/>
              </a:spcBef>
              <a:spcAft>
                <a:spcPts val="1200"/>
              </a:spcAft>
            </a:pP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14221843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260648"/>
            <a:ext cx="7886700" cy="504056"/>
          </a:xfrm>
        </p:spPr>
        <p:txBody>
          <a:bodyPr>
            <a:normAutofit fontScale="90000"/>
          </a:bodyPr>
          <a:lstStyle/>
          <a:p>
            <a:pPr fontAlgn="base"/>
            <a:r>
              <a:rPr lang="en-GB" sz="3200" b="0" i="0" dirty="0">
                <a:solidFill>
                  <a:srgbClr val="008080"/>
                </a:solidFill>
                <a:effectLst/>
                <a:latin typeface="Calibri" panose="020F0502020204030204" pitchFamily="34" charset="0"/>
                <a:cs typeface="Calibri" panose="020F0502020204030204" pitchFamily="34" charset="0"/>
              </a:rPr>
              <a:t>Civil Society Mobilised to Provide Public Services</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663939" cy="6048672"/>
          </a:xfrm>
        </p:spPr>
        <p:txBody>
          <a:bodyPr>
            <a:normAutofit/>
          </a:bodyPr>
          <a:lstStyle/>
          <a:p>
            <a:pPr algn="just">
              <a:spcBef>
                <a:spcPts val="1200"/>
              </a:spcBef>
              <a:spcAft>
                <a:spcPts val="1200"/>
              </a:spcAft>
            </a:pPr>
            <a:endParaRPr lang="en-GB" sz="1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1200"/>
              </a:spcBef>
              <a:spcAft>
                <a:spcPts val="1200"/>
              </a:spcAft>
            </a:pP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 paper by Mathias Jessen at a Copenhagen Business School Conference in March 2019 summarised the role for cooperatives, social enterprise and community organisations which has been increasingly projected by New Labour and Conservative Governments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(Jessen, 2019)</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a:p>
            <a:pPr marL="541338" marR="548640" indent="0">
              <a:spcBef>
                <a:spcPts val="1000"/>
              </a:spcBef>
              <a:spcAft>
                <a:spcPts val="800"/>
              </a:spcAft>
              <a:buNone/>
            </a:pPr>
            <a:r>
              <a:rPr lang="en-GB" sz="2400" i="1"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“Under a number of guises and buzzwords, such as (social) responsibility, (active) citizenship, activation, participation, horizontalization, flexibility, modernisation, co-production, (public-private) partnerships, (social) cohesion, social capital and many more, civil society has been mobilised to solve and provide social services and governments in the West are increasingly shifting responsibility for public social service delivery to civil society”</a:t>
            </a: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412361173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8080"/>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8"/>
            <a:ext cx="8661654" cy="576064"/>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Not All Outputs Measurable</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725601" cy="6048672"/>
          </a:xfrm>
        </p:spPr>
        <p:txBody>
          <a:bodyPr>
            <a:normAutofit/>
          </a:bodyPr>
          <a:lstStyle/>
          <a:p>
            <a:pPr algn="just">
              <a:spcBef>
                <a:spcPts val="0"/>
              </a:spcBef>
              <a:spcAft>
                <a:spcPts val="0"/>
              </a:spcAft>
            </a:pPr>
            <a:endParaRPr lang="en-GB" sz="1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As long ago as 2014, the British Council predicting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(Catherall &amp; Richardson, 2014)</a:t>
            </a:r>
            <a:r>
              <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a:t>
            </a:r>
          </a:p>
          <a:p>
            <a:pPr marL="623888" marR="420370" indent="-355600" algn="just">
              <a:spcBef>
                <a:spcPts val="1200"/>
              </a:spcBef>
              <a:spcAft>
                <a:spcPts val="1200"/>
              </a:spcAft>
              <a:buFont typeface="Calibri" panose="020F0502020204030204" pitchFamily="34" charset="0"/>
              <a:buChar char="—"/>
              <a:tabLst>
                <a:tab pos="623888"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0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“And as the funding pendulum swings away from grants towards loans and venture capital, priorities start to be assessed based on which social outcomes can be profitable, monetised or marketised. Social issues where it’s difficult to put a financial value on the outcomes will become much harder to fund. This will lead to a new ‘underclass’ of social causes” </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defRPr/>
            </a:pPr>
            <a:r>
              <a:rPr lang="en-GB"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Meanwhile, on the Ground</a:t>
            </a:r>
          </a:p>
          <a:p>
            <a:pPr marL="0" indent="0">
              <a:lnSpc>
                <a:spcPct val="90000"/>
              </a:lnSpc>
              <a:buNone/>
              <a:defRPr/>
            </a:pPr>
            <a:endParaRPr lang="en-GB" sz="11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90000"/>
              </a:lnSpc>
              <a:defRPr/>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Already, growing body of ethnographic “on the ground” research evidence, ranging from Laura Bear’s LSE Covid and Care Research Group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(Bear et al., 2020, 2021) </a:t>
            </a: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Big Local research by the University of Lancaster and others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(Orton et al., 2019) </a:t>
            </a: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shows that throughout COVID, local mutuals, community and common ownership have made a vital contribution beyond foodbanks, housing and accommodation to support local needs. </a:t>
            </a:r>
          </a:p>
          <a:p>
            <a:pPr marL="0" indent="0">
              <a:lnSpc>
                <a:spcPct val="90000"/>
              </a:lnSpc>
              <a:buNone/>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4014639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43459" y="320040"/>
            <a:ext cx="8657082" cy="516672"/>
          </a:xfrm>
        </p:spPr>
        <p:txBody>
          <a:bodyPr>
            <a:noAutofit/>
          </a:bodyPr>
          <a:lstStyle/>
          <a:p>
            <a:pPr fontAlgn="base"/>
            <a:r>
              <a:rPr lang="en-GB" sz="2800" dirty="0">
                <a:solidFill>
                  <a:srgbClr val="008080"/>
                </a:solidFill>
                <a:latin typeface="Calibri" panose="020F0502020204030204" pitchFamily="34" charset="0"/>
                <a:cs typeface="Calibri" panose="020F0502020204030204" pitchFamily="34" charset="0"/>
              </a:rPr>
              <a:t>Porter’s April 2012 Monitor Report: Impact Investment</a:t>
            </a:r>
            <a:endParaRPr lang="en-GB" sz="28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836712"/>
            <a:ext cx="8661654" cy="5832648"/>
          </a:xfrm>
        </p:spPr>
        <p:txBody>
          <a:bodyPr>
            <a:normAutofit lnSpcReduction="10000"/>
          </a:bodyPr>
          <a:lstStyle/>
          <a:p>
            <a:pPr>
              <a:lnSpc>
                <a:spcPct val="90000"/>
              </a:lnSpc>
            </a:pPr>
            <a:endParaRPr lang="en-GB" sz="900" dirty="0">
              <a:solidFill>
                <a:srgbClr val="002060"/>
              </a:solidFill>
            </a:endParaRPr>
          </a:p>
          <a:p>
            <a:pPr>
              <a:lnSpc>
                <a:spcPct val="90000"/>
              </a:lnSpc>
            </a:pPr>
            <a:r>
              <a:rPr lang="en-GB" sz="2200" dirty="0">
                <a:solidFill>
                  <a:srgbClr val="002060"/>
                </a:solidFill>
              </a:rPr>
              <a:t>Investing for Social and Environmental Impact (2009) identified three key challenges for social and impact investment: </a:t>
            </a:r>
          </a:p>
          <a:p>
            <a:pPr>
              <a:lnSpc>
                <a:spcPct val="90000"/>
              </a:lnSpc>
            </a:pPr>
            <a:endParaRPr lang="en-GB" sz="1300" dirty="0">
              <a:solidFill>
                <a:srgbClr val="002060"/>
              </a:solidFill>
            </a:endParaRPr>
          </a:p>
          <a:p>
            <a:pPr marL="623888" indent="-266700">
              <a:lnSpc>
                <a:spcPct val="90000"/>
              </a:lnSpc>
              <a:buFont typeface="Calibri" panose="020F0502020204030204" pitchFamily="34" charset="0"/>
              <a:buChar char="—"/>
            </a:pPr>
            <a:r>
              <a:rPr lang="en-GB" sz="2200" dirty="0">
                <a:solidFill>
                  <a:srgbClr val="002060"/>
                </a:solidFill>
              </a:rPr>
              <a:t>The first was the lack of efficient intermediation, with high search and transaction costs caused by fragmented demand and supply, small and complex deals, and a lack of understanding of risk. </a:t>
            </a:r>
          </a:p>
          <a:p>
            <a:pPr marL="623888" indent="-266700">
              <a:lnSpc>
                <a:spcPct val="90000"/>
              </a:lnSpc>
              <a:buFont typeface="Calibri" panose="020F0502020204030204" pitchFamily="34" charset="0"/>
              <a:buChar char="—"/>
            </a:pPr>
            <a:endParaRPr lang="en-GB" sz="1300" dirty="0">
              <a:solidFill>
                <a:srgbClr val="002060"/>
              </a:solidFill>
            </a:endParaRPr>
          </a:p>
          <a:p>
            <a:pPr marL="623888" indent="-266700">
              <a:lnSpc>
                <a:spcPct val="90000"/>
              </a:lnSpc>
              <a:buFont typeface="Calibri" panose="020F0502020204030204" pitchFamily="34" charset="0"/>
              <a:buChar char="—"/>
            </a:pPr>
            <a:r>
              <a:rPr lang="en-GB" sz="2200" dirty="0">
                <a:solidFill>
                  <a:srgbClr val="002060"/>
                </a:solidFill>
              </a:rPr>
              <a:t>The second was the lack of enabling infrastructure to help people identify and function as part of an industry since the market was structured around a history of bifurcation between philanthropy and investment. </a:t>
            </a:r>
          </a:p>
          <a:p>
            <a:pPr marL="623888" indent="-266700">
              <a:lnSpc>
                <a:spcPct val="90000"/>
              </a:lnSpc>
              <a:buFont typeface="Calibri" panose="020F0502020204030204" pitchFamily="34" charset="0"/>
              <a:buChar char="—"/>
            </a:pPr>
            <a:endParaRPr lang="en-GB" sz="1200" dirty="0">
              <a:solidFill>
                <a:srgbClr val="002060"/>
              </a:solidFill>
            </a:endParaRPr>
          </a:p>
          <a:p>
            <a:pPr marL="623888" indent="-266700">
              <a:lnSpc>
                <a:spcPct val="90000"/>
              </a:lnSpc>
              <a:buFont typeface="Calibri" panose="020F0502020204030204" pitchFamily="34" charset="0"/>
              <a:buChar char="—"/>
            </a:pPr>
            <a:r>
              <a:rPr lang="en-GB" sz="2200" dirty="0">
                <a:solidFill>
                  <a:srgbClr val="002060"/>
                </a:solidFill>
              </a:rPr>
              <a:t>The third, and most relevant for this report, is the lack of sufficient absorptive capacity for capital. This means there is an imminent lack of impact investing opportunities into which large amounts of capital could be placed at investors’ required rates of return. </a:t>
            </a:r>
          </a:p>
          <a:p>
            <a:pPr marL="623888" indent="-266700">
              <a:lnSpc>
                <a:spcPct val="90000"/>
              </a:lnSpc>
              <a:buFont typeface="Calibri" panose="020F0502020204030204" pitchFamily="34" charset="0"/>
              <a:buChar char="—"/>
            </a:pPr>
            <a:endParaRPr lang="en-GB" sz="1100" dirty="0">
              <a:solidFill>
                <a:srgbClr val="002060"/>
              </a:solidFill>
            </a:endParaRPr>
          </a:p>
          <a:p>
            <a:pPr>
              <a:lnSpc>
                <a:spcPct val="90000"/>
              </a:lnSpc>
            </a:pPr>
            <a:r>
              <a:rPr lang="en-GB" sz="2200" dirty="0">
                <a:solidFill>
                  <a:srgbClr val="002060"/>
                </a:solidFill>
              </a:rPr>
              <a:t>Monitor’s conversations with numerous impact investors have confirmed that this remains a major challenge for the industry. </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(Koh et al., 2012, p. 4)</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2600" i="1" dirty="0">
              <a:solidFill>
                <a:srgbClr val="002060"/>
              </a:solidFill>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84623137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504055"/>
          </a:xfrm>
        </p:spPr>
        <p:txBody>
          <a:bodyPr>
            <a:normAutofit fontScale="90000"/>
          </a:bodyPr>
          <a:lstStyle/>
          <a:p>
            <a:pPr fontAlgn="base">
              <a:lnSpc>
                <a:spcPct val="90000"/>
              </a:lnSpc>
            </a:pPr>
            <a:r>
              <a:rPr lang="en-GB" sz="3200" b="0" i="0" dirty="0">
                <a:solidFill>
                  <a:srgbClr val="008080"/>
                </a:solidFill>
                <a:effectLst/>
                <a:latin typeface="Calibri" panose="020F0502020204030204" pitchFamily="34" charset="0"/>
                <a:cs typeface="Calibri" panose="020F0502020204030204" pitchFamily="34" charset="0"/>
              </a:rPr>
              <a:t>England’s </a:t>
            </a:r>
            <a:r>
              <a:rPr lang="en-GB" sz="3200" dirty="0">
                <a:solidFill>
                  <a:srgbClr val="008080"/>
                </a:solidFill>
                <a:latin typeface="Calibri" panose="020F0502020204030204" pitchFamily="34" charset="0"/>
                <a:cs typeface="Calibri" panose="020F0502020204030204" pitchFamily="34" charset="0"/>
              </a:rPr>
              <a:t>Rapid </a:t>
            </a:r>
            <a:r>
              <a:rPr lang="en-GB" sz="3200" b="0" i="0" dirty="0">
                <a:solidFill>
                  <a:srgbClr val="008080"/>
                </a:solidFill>
                <a:effectLst/>
                <a:latin typeface="Calibri" panose="020F0502020204030204" pitchFamily="34" charset="0"/>
                <a:cs typeface="Calibri" panose="020F0502020204030204" pitchFamily="34" charset="0"/>
              </a:rPr>
              <a:t>Social Enterprise Marketisation</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620689"/>
            <a:ext cx="8721029" cy="5917272"/>
          </a:xfrm>
        </p:spPr>
        <p:txBody>
          <a:bodyPr>
            <a:normAutofit fontScale="92500"/>
          </a:bodyPr>
          <a:lstStyle/>
          <a:p>
            <a:endParaRPr lang="en-GB" sz="1000" dirty="0">
              <a:solidFill>
                <a:srgbClr val="C00000"/>
              </a:solidFill>
            </a:endParaRPr>
          </a:p>
          <a:p>
            <a:r>
              <a:rPr lang="en-GB" sz="2400" dirty="0">
                <a:solidFill>
                  <a:srgbClr val="C00000"/>
                </a:solidFill>
              </a:rPr>
              <a:t>1998 to 2002 Democratic Accountability Impedes Marketisation</a:t>
            </a:r>
          </a:p>
          <a:p>
            <a:pPr marL="0" indent="0">
              <a:buNone/>
            </a:pPr>
            <a:endParaRPr lang="en-GB" sz="1000" dirty="0">
              <a:solidFill>
                <a:srgbClr val="C00000"/>
              </a:solidFill>
            </a:endParaRPr>
          </a:p>
          <a:p>
            <a:pPr marL="534988" indent="-192088">
              <a:buFont typeface="Symbol" panose="05050102010706020507" pitchFamily="18" charset="2"/>
              <a:buChar char="-"/>
            </a:pPr>
            <a:r>
              <a:rPr lang="en-GB" sz="2100" dirty="0">
                <a:solidFill>
                  <a:srgbClr val="002060"/>
                </a:solidFill>
              </a:rPr>
              <a:t>A deliberate political rupture to jettison coops’ local democracy</a:t>
            </a:r>
          </a:p>
          <a:p>
            <a:pPr marL="534988" indent="-192088">
              <a:buFont typeface="Symbol" panose="05050102010706020507" pitchFamily="18" charset="2"/>
              <a:buChar char="-"/>
            </a:pPr>
            <a:r>
              <a:rPr lang="en-GB" sz="2100" dirty="0">
                <a:solidFill>
                  <a:srgbClr val="002060"/>
                </a:solidFill>
              </a:rPr>
              <a:t>Industrial Common Ownership Fund would not fund without democracy</a:t>
            </a:r>
          </a:p>
          <a:p>
            <a:pPr marL="534988" indent="-192088">
              <a:buFont typeface="Symbol" panose="05050102010706020507" pitchFamily="18" charset="2"/>
              <a:buChar char="-"/>
            </a:pPr>
            <a:r>
              <a:rPr lang="en-GB" sz="2100" dirty="0">
                <a:solidFill>
                  <a:srgbClr val="002060"/>
                </a:solidFill>
              </a:rPr>
              <a:t>Paradigm shift from community control to marketised service delivery</a:t>
            </a:r>
          </a:p>
          <a:p>
            <a:pPr marL="534988" indent="-192088">
              <a:buFont typeface="Symbol" panose="05050102010706020507" pitchFamily="18" charset="2"/>
              <a:buChar char="-"/>
            </a:pPr>
            <a:r>
              <a:rPr lang="en-GB" sz="2100" dirty="0">
                <a:solidFill>
                  <a:srgbClr val="002060"/>
                </a:solidFill>
              </a:rPr>
              <a:t>Discarding Cooperative Societies :Royal Arsenal, London, South Suburban </a:t>
            </a:r>
          </a:p>
          <a:p>
            <a:pPr marL="534988" indent="-192088">
              <a:buFont typeface="Symbol" panose="05050102010706020507" pitchFamily="18" charset="2"/>
              <a:buChar char="-"/>
            </a:pPr>
            <a:r>
              <a:rPr lang="en-GB" sz="2100" dirty="0">
                <a:solidFill>
                  <a:srgbClr val="002060"/>
                </a:solidFill>
              </a:rPr>
              <a:t>Social Enterprise London, the real policy maker, abandons cooperatives </a:t>
            </a:r>
          </a:p>
          <a:p>
            <a:pPr marL="0" indent="0">
              <a:buNone/>
            </a:pPr>
            <a:endParaRPr lang="en-GB" sz="1000" dirty="0">
              <a:solidFill>
                <a:srgbClr val="002060"/>
              </a:solidFill>
            </a:endParaRPr>
          </a:p>
          <a:p>
            <a:r>
              <a:rPr lang="en-GB" sz="2100" dirty="0">
                <a:solidFill>
                  <a:srgbClr val="C00000"/>
                </a:solidFill>
              </a:rPr>
              <a:t>Marketisation: </a:t>
            </a:r>
          </a:p>
          <a:p>
            <a:pPr marL="539750" indent="-182563">
              <a:buFont typeface="Symbol" panose="05050102010706020507" pitchFamily="18" charset="2"/>
              <a:buChar char="-"/>
            </a:pPr>
            <a:r>
              <a:rPr lang="en-GB" sz="2100" dirty="0">
                <a:solidFill>
                  <a:srgbClr val="002060"/>
                </a:solidFill>
              </a:rPr>
              <a:t>April 2000 Gordon Brown/Ronald Cohen Soc Invest Task Force</a:t>
            </a:r>
            <a:r>
              <a:rPr lang="en-GB" sz="2100" dirty="0">
                <a:solidFill>
                  <a:srgbClr val="C00000"/>
                </a:solidFill>
              </a:rPr>
              <a:t>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(SITF, 2000)</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2563">
              <a:buFont typeface="Symbol" panose="05050102010706020507" pitchFamily="18" charset="2"/>
              <a:buChar char="-"/>
            </a:pPr>
            <a:r>
              <a:rPr lang="en-GB" sz="2100" dirty="0">
                <a:solidFill>
                  <a:srgbClr val="002060"/>
                </a:solidFill>
              </a:rPr>
              <a:t>July 2002 DTI ‘Strategy for Success’ almost excludes cooperatives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(Department of Trade and Industry, 2002)</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2563">
              <a:buFont typeface="Symbol" panose="05050102010706020507" pitchFamily="18" charset="2"/>
              <a:buChar char="-"/>
            </a:pPr>
            <a:r>
              <a:rPr lang="en-GB" sz="2100" dirty="0">
                <a:solidFill>
                  <a:srgbClr val="002060"/>
                </a:solidFill>
              </a:rPr>
              <a:t>September 2002 Cost Cutting Review: delivery manual</a:t>
            </a:r>
            <a:r>
              <a:rPr lang="en-GB" sz="2100" dirty="0">
                <a:solidFill>
                  <a:srgbClr val="C00000"/>
                </a:solidFill>
              </a:rPr>
              <a:t>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(HM Treasury, 2002)</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2563">
              <a:buFont typeface="Symbol" panose="05050102010706020507" pitchFamily="18" charset="2"/>
              <a:buChar char="-"/>
            </a:pPr>
            <a:r>
              <a:rPr lang="en-GB" sz="2100" dirty="0">
                <a:solidFill>
                  <a:srgbClr val="002060"/>
                </a:solidFill>
              </a:rPr>
              <a:t>September 2002 ‘Private Action Pub Benefit’: regulatory change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(Cab Office, 2002)</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2563">
              <a:buFont typeface="Symbol" panose="05050102010706020507" pitchFamily="18" charset="2"/>
              <a:buChar char="-"/>
            </a:pPr>
            <a:r>
              <a:rPr lang="en-GB" sz="2100" dirty="0">
                <a:solidFill>
                  <a:srgbClr val="002060"/>
                </a:solidFill>
              </a:rPr>
              <a:t>March 2003 ‘Enterprise for Communities: Proposals for CIC’. Equity stakes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(Department of Trade and Industry, 2003)</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2563">
              <a:buFont typeface="Symbol" panose="05050102010706020507" pitchFamily="18" charset="2"/>
              <a:buChar char="-"/>
            </a:pPr>
            <a:r>
              <a:rPr lang="en-GB" sz="2100" dirty="0">
                <a:solidFill>
                  <a:srgbClr val="002060"/>
                </a:solidFill>
              </a:rPr>
              <a:t>November 2004 Community Interest Companies </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(Dept of Trade and Industry, 2004)</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539750" indent="-182563">
              <a:buFont typeface="Symbol" panose="05050102010706020507" pitchFamily="18" charset="2"/>
              <a:buChar char="-"/>
            </a:pPr>
            <a:endParaRPr lang="en-GB" sz="2100" dirty="0">
              <a:solidFill>
                <a:srgbClr val="002060"/>
              </a:solidFill>
            </a:endParaRPr>
          </a:p>
          <a:p>
            <a:pPr>
              <a:defRPr/>
            </a:pPr>
            <a:endParaRPr lang="en-GB" sz="21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36628848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9E0461A5-619F-4585-BA4D-8D1317228AF9}"/>
              </a:ext>
            </a:extLst>
          </p:cNvPr>
          <p:cNvSpPr>
            <a:spLocks noGrp="1"/>
          </p:cNvSpPr>
          <p:nvPr>
            <p:ph type="title"/>
          </p:nvPr>
        </p:nvSpPr>
        <p:spPr>
          <a:xfrm>
            <a:off x="179512" y="320040"/>
            <a:ext cx="8721029" cy="715964"/>
          </a:xfrm>
        </p:spPr>
        <p:txBody>
          <a:bodyPr>
            <a:noAutofit/>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Cooperative Structures no longer Reflect the Action</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908720"/>
            <a:ext cx="8784976" cy="5629240"/>
          </a:xfrm>
        </p:spPr>
        <p:txBody>
          <a:bodyPr>
            <a:normAutofit fontScale="92500" lnSpcReduction="10000"/>
          </a:bodyPr>
          <a:lstStyle/>
          <a:p>
            <a:pPr>
              <a:lnSpc>
                <a:spcPct val="90000"/>
              </a:lnSpc>
              <a:spcBef>
                <a:spcPts val="1200"/>
              </a:spcBef>
              <a:spcAft>
                <a:spcPts val="1200"/>
              </a:spcAft>
            </a:pPr>
            <a:r>
              <a:rPr lang="en-GB"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Financial Conduct Authority’s (FCA) Mutuals Public Register</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shows 9,659 credit unions, housing associations, cooperatives, community benefit societies and mutuals</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(Financial Conduct Authority, 2022)</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Bef>
                <a:spcPts val="1200"/>
              </a:spcBef>
              <a:spcAft>
                <a:spcPts val="1200"/>
              </a:spcAft>
            </a:pPr>
            <a:r>
              <a:rPr lang="en-GB"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2020 Annual Report from Cooperatives UK</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“800 direct members with further 3,500 co-ops and mutuals represented through federal members”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(Cooperatives UK, 2021, p. 2)</a:t>
            </a:r>
            <a:r>
              <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90000"/>
              </a:lnSpc>
              <a:spcBef>
                <a:spcPts val="1200"/>
              </a:spcBef>
              <a:spcAft>
                <a:spcPts val="1200"/>
              </a:spcAft>
            </a:pPr>
            <a:r>
              <a:rPr lang="en-GB" sz="24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The Cooperative Party</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structure reflects little “on the ground” activism and is unable to attract faster growing parts of a wider cooperative and mutual movement, especially from community energy cooperatives. </a:t>
            </a:r>
          </a:p>
          <a:p>
            <a:pPr>
              <a:lnSpc>
                <a:spcPct val="90000"/>
              </a:lnSpc>
              <a:spcBef>
                <a:spcPts val="1200"/>
              </a:spcBef>
              <a:spcAft>
                <a:spcPts val="1200"/>
              </a:spcAft>
            </a:pP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No </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Cooperative Party equivalent of Labour Party “affiliated societies” membership, which might permit external organisations to affiliate and support the Coop Party. </a:t>
            </a:r>
          </a:p>
          <a:p>
            <a:pPr>
              <a:lnSpc>
                <a:spcPct val="90000"/>
              </a:lnSpc>
              <a:spcBef>
                <a:spcPts val="1200"/>
              </a:spcBef>
              <a:spcAft>
                <a:spcPts val="1200"/>
              </a:spcAft>
            </a:pP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Failure to connect reminiscent of 1980s’ Cooperative Party resistance to affiliation by workers’ cooperatives. </a:t>
            </a:r>
          </a:p>
          <a:p>
            <a:pPr>
              <a:lnSpc>
                <a:spcPct val="90000"/>
              </a:lnSpc>
            </a:pPr>
            <a:endParaRPr lang="en-GB" sz="1300" dirty="0"/>
          </a:p>
          <a:p>
            <a:pPr>
              <a:lnSpc>
                <a:spcPct val="90000"/>
              </a:lnSpc>
            </a:pPr>
            <a:endParaRPr lang="en-GB" sz="13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519471170"/>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1" y="764704"/>
            <a:ext cx="8723316" cy="5904656"/>
          </a:xfrm>
        </p:spPr>
        <p:txBody>
          <a:bodyPr>
            <a:normAutofit fontScale="92500" lnSpcReduction="20000"/>
          </a:bodyPr>
          <a:lstStyle/>
          <a:p>
            <a:pPr>
              <a:lnSpc>
                <a:spcPct val="90000"/>
              </a:lnSpc>
              <a:spcBef>
                <a:spcPts val="1200"/>
              </a:spcBef>
              <a:spcAft>
                <a:spcPts val="1200"/>
              </a:spcAft>
            </a:pPr>
            <a:r>
              <a:rPr lang="en-GB" sz="24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Cooperatives UK </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works with Employee Ownership Association to promote “ownership hubs” to encourage employees to buy shares. </a:t>
            </a:r>
          </a:p>
          <a:p>
            <a:pPr>
              <a:lnSpc>
                <a:spcPct val="110000"/>
              </a:lnSpc>
              <a:spcBef>
                <a:spcPts val="0"/>
              </a:spcBef>
              <a:spcAft>
                <a:spcPts val="0"/>
              </a:spcAft>
            </a:pP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This follows other organisations in third sector </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promoting </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neoliberalisation and financialisaton: Power to Change programme, to “protect the services people rely on and address local needs through community businesses”. </a:t>
            </a:r>
          </a:p>
          <a:p>
            <a:pPr marL="357188" indent="0">
              <a:lnSpc>
                <a:spcPct val="110000"/>
              </a:lnSpc>
              <a:spcBef>
                <a:spcPts val="0"/>
              </a:spcBef>
              <a:spcAft>
                <a:spcPts val="0"/>
              </a:spcAft>
              <a:buNone/>
            </a:pP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(National Lottery funding to apply New Public Management principles for community organisations as an interim to their own delivery of public services)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(Employee Ownership Association, 2021)</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24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90000"/>
              </a:lnSpc>
            </a:pPr>
            <a:r>
              <a:rPr lang="en-GB" sz="24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Social Enterprise UK (SEUK)</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conceals numbers of its real social enterprises. Members not just social enterprises but private businesses, charities and public sector organisations</a:t>
            </a:r>
            <a:r>
              <a:rPr lang="en-GB"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(Social Enterprise UK, 2019)</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pP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British Council and SEUK country ‘mapping reports’ </a:t>
            </a: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internationally: irrespective of domestic political priorities, advocate frameworks for impact investment from external private sources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(British Council, 2022)</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British Council/SEUK advocated ‘Social Stock Exchange’ for Jamaica and Caribbean </a:t>
            </a: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(British Council, 2019)</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Title 1">
            <a:extLst>
              <a:ext uri="{FF2B5EF4-FFF2-40B4-BE49-F238E27FC236}">
                <a16:creationId xmlns:a16="http://schemas.microsoft.com/office/drawing/2014/main" id="{7D590041-CFF3-4ACD-91A3-6BF2FCD62559}"/>
              </a:ext>
            </a:extLst>
          </p:cNvPr>
          <p:cNvSpPr>
            <a:spLocks noGrp="1"/>
          </p:cNvSpPr>
          <p:nvPr>
            <p:ph type="title"/>
          </p:nvPr>
        </p:nvSpPr>
        <p:spPr>
          <a:xfrm>
            <a:off x="179513" y="320040"/>
            <a:ext cx="8784976" cy="372656"/>
          </a:xfrm>
        </p:spPr>
        <p:txBody>
          <a:bodyPr>
            <a:noAutofit/>
          </a:bodyPr>
          <a:lstStyle/>
          <a:p>
            <a:pPr fontAlgn="base"/>
            <a:r>
              <a:rPr lang="en-GB" sz="2800" dirty="0">
                <a:solidFill>
                  <a:srgbClr val="008080"/>
                </a:solidFill>
                <a:latin typeface="Calibri" panose="020F0502020204030204" pitchFamily="34" charset="0"/>
                <a:cs typeface="Calibri" panose="020F0502020204030204" pitchFamily="34" charset="0"/>
              </a:rPr>
              <a:t>Cooperatives UK and Social Enterprise UK in the Market</a:t>
            </a:r>
            <a:endParaRPr lang="en-GB" sz="2800" b="0" i="0" dirty="0">
              <a:solidFill>
                <a:srgbClr val="00808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1053762"/>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11136</TotalTime>
  <Words>4976</Words>
  <Application>Microsoft Office PowerPoint</Application>
  <PresentationFormat>On-screen Show (4:3)</PresentationFormat>
  <Paragraphs>270</Paragraphs>
  <Slides>24</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Symbol</vt:lpstr>
      <vt:lpstr>Times New Roman</vt:lpstr>
      <vt:lpstr>Office Theme</vt:lpstr>
      <vt:lpstr>PowerPoint Presentation</vt:lpstr>
      <vt:lpstr>PowerPoint Presentation</vt:lpstr>
      <vt:lpstr>Summary </vt:lpstr>
      <vt:lpstr>Civil Society Mobilised to Provide Public Services</vt:lpstr>
      <vt:lpstr>Not All Outputs Measurable</vt:lpstr>
      <vt:lpstr>Porter’s April 2012 Monitor Report: Impact Investment</vt:lpstr>
      <vt:lpstr>England’s Rapid Social Enterprise Marketisation</vt:lpstr>
      <vt:lpstr>Cooperative Structures no longer Reflect the Action</vt:lpstr>
      <vt:lpstr>Cooperatives UK and Social Enterprise UK in the Market</vt:lpstr>
      <vt:lpstr>Present Structures Not Working</vt:lpstr>
      <vt:lpstr>Wales Government</vt:lpstr>
      <vt:lpstr>Wales Government II</vt:lpstr>
      <vt:lpstr>Centre for Research on Socio Cultural Change: Wales Series of Report for Foundational Economy</vt:lpstr>
      <vt:lpstr>Irish Social Enterprise Networks</vt:lpstr>
      <vt:lpstr>Policy Agenda led by Social Finance II</vt:lpstr>
      <vt:lpstr>Available Materials for an Alternative</vt:lpstr>
      <vt:lpstr>Ministerial Doubts</vt:lpstr>
      <vt:lpstr>Quebec Precedent</vt:lpstr>
      <vt:lpstr>Consequence and Conclusion</vt:lpstr>
      <vt:lpstr>Bibliography I </vt:lpstr>
      <vt:lpstr>Bibliography II </vt:lpstr>
      <vt:lpstr>Bibliography III</vt:lpstr>
      <vt:lpstr>Bibliography IV</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Leslie Huckfield</dc:creator>
  <cp:lastModifiedBy>Huckfield, Leslie</cp:lastModifiedBy>
  <cp:revision>420</cp:revision>
  <dcterms:created xsi:type="dcterms:W3CDTF">2019-04-03T16:21:24Z</dcterms:created>
  <dcterms:modified xsi:type="dcterms:W3CDTF">2022-08-17T17:25:18Z</dcterms:modified>
</cp:coreProperties>
</file>