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332" r:id="rId2"/>
    <p:sldId id="487" r:id="rId3"/>
    <p:sldId id="454" r:id="rId4"/>
    <p:sldId id="455" r:id="rId5"/>
    <p:sldId id="460" r:id="rId6"/>
    <p:sldId id="429" r:id="rId7"/>
    <p:sldId id="472" r:id="rId8"/>
    <p:sldId id="468" r:id="rId9"/>
    <p:sldId id="478" r:id="rId10"/>
    <p:sldId id="462" r:id="rId11"/>
    <p:sldId id="488" r:id="rId12"/>
    <p:sldId id="480" r:id="rId13"/>
    <p:sldId id="461" r:id="rId14"/>
    <p:sldId id="467" r:id="rId15"/>
    <p:sldId id="457" r:id="rId16"/>
    <p:sldId id="434" r:id="rId17"/>
    <p:sldId id="489" r:id="rId18"/>
    <p:sldId id="458" r:id="rId19"/>
    <p:sldId id="459" r:id="rId20"/>
    <p:sldId id="466" r:id="rId21"/>
    <p:sldId id="484" r:id="rId22"/>
    <p:sldId id="490" r:id="rId23"/>
    <p:sldId id="485" r:id="rId24"/>
    <p:sldId id="481" r:id="rId25"/>
    <p:sldId id="494" r:id="rId26"/>
    <p:sldId id="469" r:id="rId27"/>
    <p:sldId id="474" r:id="rId28"/>
    <p:sldId id="492" r:id="rId29"/>
    <p:sldId id="486" r:id="rId30"/>
    <p:sldId id="471" r:id="rId31"/>
    <p:sldId id="470" r:id="rId32"/>
    <p:sldId id="479" r:id="rId3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008080"/>
    <a:srgbClr val="339966"/>
    <a:srgbClr val="0000FF"/>
    <a:srgbClr val="339933"/>
    <a:srgbClr val="CC3399"/>
    <a:srgbClr val="0000CC"/>
    <a:srgbClr val="E6E6E6"/>
    <a:srgbClr val="CC66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7" autoAdjust="0"/>
    <p:restoredTop sz="94660"/>
  </p:normalViewPr>
  <p:slideViewPr>
    <p:cSldViewPr>
      <p:cViewPr varScale="1">
        <p:scale>
          <a:sx n="105" d="100"/>
          <a:sy n="105" d="100"/>
        </p:scale>
        <p:origin x="972" y="78"/>
      </p:cViewPr>
      <p:guideLst>
        <p:guide orient="horz" pos="2160"/>
        <p:guide pos="2880"/>
      </p:guideLst>
    </p:cSldViewPr>
  </p:slideViewPr>
  <p:notesTextViewPr>
    <p:cViewPr>
      <p:scale>
        <a:sx n="1" d="1"/>
        <a:sy n="1" d="1"/>
      </p:scale>
      <p:origin x="0" y="0"/>
    </p:cViewPr>
  </p:notesTextViewPr>
  <p:sorterViewPr>
    <p:cViewPr>
      <p:scale>
        <a:sx n="70" d="100"/>
        <a:sy n="70" d="100"/>
      </p:scale>
      <p:origin x="0" y="0"/>
    </p:cViewPr>
  </p:sorterViewPr>
  <p:notesViewPr>
    <p:cSldViewPr>
      <p:cViewPr varScale="1">
        <p:scale>
          <a:sx n="83" d="100"/>
          <a:sy n="83" d="100"/>
        </p:scale>
        <p:origin x="3836" y="4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3EE3CE1-3761-4141-8D00-5C7CF5E7672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a:extLst>
              <a:ext uri="{FF2B5EF4-FFF2-40B4-BE49-F238E27FC236}">
                <a16:creationId xmlns:a16="http://schemas.microsoft.com/office/drawing/2014/main" id="{34600D38-9BD7-4266-85ED-3073A469547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F62C23B-94A1-4BA4-AF9B-C59E70A6A4D6}" type="datetimeFigureOut">
              <a:rPr lang="en-GB" smtClean="0"/>
              <a:t>18/11/2021</a:t>
            </a:fld>
            <a:endParaRPr lang="en-GB" dirty="0"/>
          </a:p>
        </p:txBody>
      </p:sp>
      <p:sp>
        <p:nvSpPr>
          <p:cNvPr id="4" name="Footer Placeholder 3">
            <a:extLst>
              <a:ext uri="{FF2B5EF4-FFF2-40B4-BE49-F238E27FC236}">
                <a16:creationId xmlns:a16="http://schemas.microsoft.com/office/drawing/2014/main" id="{AB738BE6-71FD-471B-A074-CD7D57D537A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a:extLst>
              <a:ext uri="{FF2B5EF4-FFF2-40B4-BE49-F238E27FC236}">
                <a16:creationId xmlns:a16="http://schemas.microsoft.com/office/drawing/2014/main" id="{AC3E6EDB-1956-4048-8EB8-87AF1FA9C88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ADF0AF5-D7CC-468D-B30E-E965C9CE94B0}" type="slidenum">
              <a:rPr lang="en-GB" smtClean="0"/>
              <a:t>‹#›</a:t>
            </a:fld>
            <a:endParaRPr lang="en-GB" dirty="0"/>
          </a:p>
        </p:txBody>
      </p:sp>
    </p:spTree>
    <p:extLst>
      <p:ext uri="{BB962C8B-B14F-4D97-AF65-F5344CB8AC3E}">
        <p14:creationId xmlns:p14="http://schemas.microsoft.com/office/powerpoint/2010/main" val="18845784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9A5018BD-C9AF-4FE1-9506-8FA73B899B67}" type="datetimeFigureOut">
              <a:rPr lang="en-GB"/>
              <a:pPr>
                <a:defRPr/>
              </a:pPr>
              <a:t>18/11/2021</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AAC5E3E8-DAE4-443C-8461-1738BCD4E607}" type="slidenum">
              <a:rPr lang="en-GB"/>
              <a:pPr>
                <a:defRPr/>
              </a:pPr>
              <a:t>‹#›</a:t>
            </a:fld>
            <a:endParaRPr lang="en-GB" dirty="0"/>
          </a:p>
        </p:txBody>
      </p:sp>
    </p:spTree>
    <p:extLst>
      <p:ext uri="{BB962C8B-B14F-4D97-AF65-F5344CB8AC3E}">
        <p14:creationId xmlns:p14="http://schemas.microsoft.com/office/powerpoint/2010/main" val="25176634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AAC5E3E8-DAE4-443C-8461-1738BCD4E607}" type="slidenum">
              <a:rPr lang="en-GB" smtClean="0"/>
              <a:pPr>
                <a:defRPr/>
              </a:pPr>
              <a:t>1</a:t>
            </a:fld>
            <a:endParaRPr lang="en-GB" dirty="0"/>
          </a:p>
        </p:txBody>
      </p:sp>
    </p:spTree>
    <p:extLst>
      <p:ext uri="{BB962C8B-B14F-4D97-AF65-F5344CB8AC3E}">
        <p14:creationId xmlns:p14="http://schemas.microsoft.com/office/powerpoint/2010/main" val="11245849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11</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26434115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12</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34016123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13</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32257455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14</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4790421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15</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20815664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16</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34619375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17</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28642882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18</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13586098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19</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26361215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20</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925091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3</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31240365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21</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32383878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22</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23119920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23</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31543519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24</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1563782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25</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25203105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26</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208983331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27</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29244403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28</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178208177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29</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16152721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30</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30633577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4</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313546597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31</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10419852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32</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14016299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5</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33341260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6</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39108834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7</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35343373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8</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40941769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9</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20882589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10</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452465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10482D94-CD63-4FDA-AABA-A358C0ACE5CA}" type="datetimeFigureOut">
              <a:rPr lang="en-GB"/>
              <a:pPr>
                <a:defRPr/>
              </a:pPr>
              <a:t>18/11/2021</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3D450950-8B82-4F7A-AB11-564FA29B6AA7}" type="slidenum">
              <a:rPr lang="en-GB"/>
              <a:pPr>
                <a:defRPr/>
              </a:pPr>
              <a:t>‹#›</a:t>
            </a:fld>
            <a:endParaRPr lang="en-GB" dirty="0"/>
          </a:p>
        </p:txBody>
      </p:sp>
    </p:spTree>
    <p:extLst>
      <p:ext uri="{BB962C8B-B14F-4D97-AF65-F5344CB8AC3E}">
        <p14:creationId xmlns:p14="http://schemas.microsoft.com/office/powerpoint/2010/main" val="14125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C786A456-7A10-4C20-8DB8-FC2F184F0B5C}" type="datetimeFigureOut">
              <a:rPr lang="en-GB"/>
              <a:pPr>
                <a:defRPr/>
              </a:pPr>
              <a:t>18/11/2021</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F2906BF9-F07C-4F52-A82F-A3E8BE051AFD}" type="slidenum">
              <a:rPr lang="en-GB"/>
              <a:pPr>
                <a:defRPr/>
              </a:pPr>
              <a:t>‹#›</a:t>
            </a:fld>
            <a:endParaRPr lang="en-GB" dirty="0"/>
          </a:p>
        </p:txBody>
      </p:sp>
    </p:spTree>
    <p:extLst>
      <p:ext uri="{BB962C8B-B14F-4D97-AF65-F5344CB8AC3E}">
        <p14:creationId xmlns:p14="http://schemas.microsoft.com/office/powerpoint/2010/main" val="550105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84BB2B67-BA79-4C61-8348-2183529BDF30}" type="datetimeFigureOut">
              <a:rPr lang="en-GB"/>
              <a:pPr>
                <a:defRPr/>
              </a:pPr>
              <a:t>18/11/2021</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34AECB73-3CC0-4912-8AD4-8B2111982D49}" type="slidenum">
              <a:rPr lang="en-GB"/>
              <a:pPr>
                <a:defRPr/>
              </a:pPr>
              <a:t>‹#›</a:t>
            </a:fld>
            <a:endParaRPr lang="en-GB" dirty="0"/>
          </a:p>
        </p:txBody>
      </p:sp>
    </p:spTree>
    <p:extLst>
      <p:ext uri="{BB962C8B-B14F-4D97-AF65-F5344CB8AC3E}">
        <p14:creationId xmlns:p14="http://schemas.microsoft.com/office/powerpoint/2010/main" val="33336681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Presentation En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431800" y="1988817"/>
            <a:ext cx="8280400" cy="461665"/>
          </a:xfrm>
          <a:prstGeom prst="rect">
            <a:avLst/>
          </a:prstGeom>
        </p:spPr>
        <p:txBody>
          <a:bodyPr>
            <a:spAutoFit/>
          </a:bodyPr>
          <a:lstStyle>
            <a:lvl1pPr marL="0" indent="0">
              <a:buNone/>
              <a:defRPr sz="2400" baseline="0">
                <a:latin typeface="Arial" panose="020B0604020202020204" pitchFamily="34" charset="0"/>
                <a:cs typeface="Arial" panose="020B0604020202020204" pitchFamily="34" charset="0"/>
              </a:defRPr>
            </a:lvl1pPr>
          </a:lstStyle>
          <a:p>
            <a:pPr lvl="0"/>
            <a:r>
              <a:rPr lang="en-US"/>
              <a:t>Edit Master text styles</a:t>
            </a:r>
          </a:p>
        </p:txBody>
      </p:sp>
    </p:spTree>
    <p:extLst>
      <p:ext uri="{BB962C8B-B14F-4D97-AF65-F5344CB8AC3E}">
        <p14:creationId xmlns:p14="http://schemas.microsoft.com/office/powerpoint/2010/main" val="2251069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CCCD2E31-8689-4A2F-B8FE-CB1AED56FD03}" type="datetimeFigureOut">
              <a:rPr lang="en-GB"/>
              <a:pPr>
                <a:defRPr/>
              </a:pPr>
              <a:t>18/11/2021</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32F6738E-CA8F-4CEC-943D-9F3365B9064B}" type="slidenum">
              <a:rPr lang="en-GB"/>
              <a:pPr>
                <a:defRPr/>
              </a:pPr>
              <a:t>‹#›</a:t>
            </a:fld>
            <a:endParaRPr lang="en-GB" dirty="0"/>
          </a:p>
        </p:txBody>
      </p:sp>
    </p:spTree>
    <p:extLst>
      <p:ext uri="{BB962C8B-B14F-4D97-AF65-F5344CB8AC3E}">
        <p14:creationId xmlns:p14="http://schemas.microsoft.com/office/powerpoint/2010/main" val="2071104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10434A90-6C3F-40FF-B763-27133BD19C72}" type="datetimeFigureOut">
              <a:rPr lang="en-GB"/>
              <a:pPr>
                <a:defRPr/>
              </a:pPr>
              <a:t>18/11/2021</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07084A4C-E09D-4D2B-946F-E744E2621984}" type="slidenum">
              <a:rPr lang="en-GB"/>
              <a:pPr>
                <a:defRPr/>
              </a:pPr>
              <a:t>‹#›</a:t>
            </a:fld>
            <a:endParaRPr lang="en-GB" dirty="0"/>
          </a:p>
        </p:txBody>
      </p:sp>
    </p:spTree>
    <p:extLst>
      <p:ext uri="{BB962C8B-B14F-4D97-AF65-F5344CB8AC3E}">
        <p14:creationId xmlns:p14="http://schemas.microsoft.com/office/powerpoint/2010/main" val="3206332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CC3956F9-C4EA-49AA-A886-B5DC5F0F8912}" type="datetimeFigureOut">
              <a:rPr lang="en-GB"/>
              <a:pPr>
                <a:defRPr/>
              </a:pPr>
              <a:t>18/11/2021</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2F77E216-C900-4974-B1BF-0205C841E8DE}" type="slidenum">
              <a:rPr lang="en-GB"/>
              <a:pPr>
                <a:defRPr/>
              </a:pPr>
              <a:t>‹#›</a:t>
            </a:fld>
            <a:endParaRPr lang="en-GB" dirty="0"/>
          </a:p>
        </p:txBody>
      </p:sp>
    </p:spTree>
    <p:extLst>
      <p:ext uri="{BB962C8B-B14F-4D97-AF65-F5344CB8AC3E}">
        <p14:creationId xmlns:p14="http://schemas.microsoft.com/office/powerpoint/2010/main" val="4029659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EBE089F3-B41C-4A2F-B6E1-7A1B4BC1E4E0}" type="datetimeFigureOut">
              <a:rPr lang="en-GB"/>
              <a:pPr>
                <a:defRPr/>
              </a:pPr>
              <a:t>18/11/2021</a:t>
            </a:fld>
            <a:endParaRPr lang="en-GB" dirty="0"/>
          </a:p>
        </p:txBody>
      </p:sp>
      <p:sp>
        <p:nvSpPr>
          <p:cNvPr id="8" name="Footer Placeholder 4"/>
          <p:cNvSpPr>
            <a:spLocks noGrp="1"/>
          </p:cNvSpPr>
          <p:nvPr>
            <p:ph type="ftr" sz="quarter" idx="11"/>
          </p:nvPr>
        </p:nvSpPr>
        <p:spPr/>
        <p:txBody>
          <a:bodyPr/>
          <a:lstStyle>
            <a:lvl1pPr>
              <a:defRPr/>
            </a:lvl1pPr>
          </a:lstStyle>
          <a:p>
            <a:pPr>
              <a:defRPr/>
            </a:pPr>
            <a:endParaRPr lang="en-GB" dirty="0"/>
          </a:p>
        </p:txBody>
      </p:sp>
      <p:sp>
        <p:nvSpPr>
          <p:cNvPr id="9" name="Slide Number Placeholder 5"/>
          <p:cNvSpPr>
            <a:spLocks noGrp="1"/>
          </p:cNvSpPr>
          <p:nvPr>
            <p:ph type="sldNum" sz="quarter" idx="12"/>
          </p:nvPr>
        </p:nvSpPr>
        <p:spPr/>
        <p:txBody>
          <a:bodyPr/>
          <a:lstStyle>
            <a:lvl1pPr>
              <a:defRPr/>
            </a:lvl1pPr>
          </a:lstStyle>
          <a:p>
            <a:pPr>
              <a:defRPr/>
            </a:pPr>
            <a:fld id="{CB9BC834-29BA-4B9F-9312-A20F97BC61EC}" type="slidenum">
              <a:rPr lang="en-GB"/>
              <a:pPr>
                <a:defRPr/>
              </a:pPr>
              <a:t>‹#›</a:t>
            </a:fld>
            <a:endParaRPr lang="en-GB" dirty="0"/>
          </a:p>
        </p:txBody>
      </p:sp>
    </p:spTree>
    <p:extLst>
      <p:ext uri="{BB962C8B-B14F-4D97-AF65-F5344CB8AC3E}">
        <p14:creationId xmlns:p14="http://schemas.microsoft.com/office/powerpoint/2010/main" val="994092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A1A0B39B-7811-406B-8A6E-4CBA606BA2B6}" type="datetimeFigureOut">
              <a:rPr lang="en-GB"/>
              <a:pPr>
                <a:defRPr/>
              </a:pPr>
              <a:t>18/11/2021</a:t>
            </a:fld>
            <a:endParaRPr lang="en-GB" dirty="0"/>
          </a:p>
        </p:txBody>
      </p:sp>
      <p:sp>
        <p:nvSpPr>
          <p:cNvPr id="4" name="Footer Placeholder 4"/>
          <p:cNvSpPr>
            <a:spLocks noGrp="1"/>
          </p:cNvSpPr>
          <p:nvPr>
            <p:ph type="ftr" sz="quarter" idx="11"/>
          </p:nvPr>
        </p:nvSpPr>
        <p:spPr/>
        <p:txBody>
          <a:bodyPr/>
          <a:lstStyle>
            <a:lvl1pPr>
              <a:defRPr/>
            </a:lvl1pPr>
          </a:lstStyle>
          <a:p>
            <a:pPr>
              <a:defRPr/>
            </a:pPr>
            <a:endParaRPr lang="en-GB" dirty="0"/>
          </a:p>
        </p:txBody>
      </p:sp>
      <p:sp>
        <p:nvSpPr>
          <p:cNvPr id="5" name="Slide Number Placeholder 5"/>
          <p:cNvSpPr>
            <a:spLocks noGrp="1"/>
          </p:cNvSpPr>
          <p:nvPr>
            <p:ph type="sldNum" sz="quarter" idx="12"/>
          </p:nvPr>
        </p:nvSpPr>
        <p:spPr/>
        <p:txBody>
          <a:bodyPr/>
          <a:lstStyle>
            <a:lvl1pPr>
              <a:defRPr/>
            </a:lvl1pPr>
          </a:lstStyle>
          <a:p>
            <a:pPr>
              <a:defRPr/>
            </a:pPr>
            <a:fld id="{C53D13FB-15DA-4427-AE52-2156AAD72EED}" type="slidenum">
              <a:rPr lang="en-GB"/>
              <a:pPr>
                <a:defRPr/>
              </a:pPr>
              <a:t>‹#›</a:t>
            </a:fld>
            <a:endParaRPr lang="en-GB" dirty="0"/>
          </a:p>
        </p:txBody>
      </p:sp>
    </p:spTree>
    <p:extLst>
      <p:ext uri="{BB962C8B-B14F-4D97-AF65-F5344CB8AC3E}">
        <p14:creationId xmlns:p14="http://schemas.microsoft.com/office/powerpoint/2010/main" val="1433198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6396AAA-F5A3-4EC8-AA28-F046C3ABB575}" type="datetimeFigureOut">
              <a:rPr lang="en-GB"/>
              <a:pPr>
                <a:defRPr/>
              </a:pPr>
              <a:t>18/11/2021</a:t>
            </a:fld>
            <a:endParaRPr lang="en-GB" dirty="0"/>
          </a:p>
        </p:txBody>
      </p:sp>
      <p:sp>
        <p:nvSpPr>
          <p:cNvPr id="3" name="Footer Placeholder 4"/>
          <p:cNvSpPr>
            <a:spLocks noGrp="1"/>
          </p:cNvSpPr>
          <p:nvPr>
            <p:ph type="ftr" sz="quarter" idx="11"/>
          </p:nvPr>
        </p:nvSpPr>
        <p:spPr/>
        <p:txBody>
          <a:bodyPr/>
          <a:lstStyle>
            <a:lvl1pPr>
              <a:defRPr/>
            </a:lvl1pPr>
          </a:lstStyle>
          <a:p>
            <a:pPr>
              <a:defRPr/>
            </a:pPr>
            <a:endParaRPr lang="en-GB" dirty="0"/>
          </a:p>
        </p:txBody>
      </p:sp>
      <p:sp>
        <p:nvSpPr>
          <p:cNvPr id="4" name="Slide Number Placeholder 5"/>
          <p:cNvSpPr>
            <a:spLocks noGrp="1"/>
          </p:cNvSpPr>
          <p:nvPr>
            <p:ph type="sldNum" sz="quarter" idx="12"/>
          </p:nvPr>
        </p:nvSpPr>
        <p:spPr/>
        <p:txBody>
          <a:bodyPr/>
          <a:lstStyle>
            <a:lvl1pPr>
              <a:defRPr/>
            </a:lvl1pPr>
          </a:lstStyle>
          <a:p>
            <a:pPr>
              <a:defRPr/>
            </a:pPr>
            <a:fld id="{E43D7BC2-8F5D-49B4-9504-2A52C4EA618C}" type="slidenum">
              <a:rPr lang="en-GB"/>
              <a:pPr>
                <a:defRPr/>
              </a:pPr>
              <a:t>‹#›</a:t>
            </a:fld>
            <a:endParaRPr lang="en-GB" dirty="0"/>
          </a:p>
        </p:txBody>
      </p:sp>
    </p:spTree>
    <p:extLst>
      <p:ext uri="{BB962C8B-B14F-4D97-AF65-F5344CB8AC3E}">
        <p14:creationId xmlns:p14="http://schemas.microsoft.com/office/powerpoint/2010/main" val="1568976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F541093-D964-4B67-B288-D299BFDF4174}" type="datetimeFigureOut">
              <a:rPr lang="en-GB"/>
              <a:pPr>
                <a:defRPr/>
              </a:pPr>
              <a:t>18/11/2021</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AF19046E-5E03-44E0-8261-BE77F81877F4}" type="slidenum">
              <a:rPr lang="en-GB"/>
              <a:pPr>
                <a:defRPr/>
              </a:pPr>
              <a:t>‹#›</a:t>
            </a:fld>
            <a:endParaRPr lang="en-GB" dirty="0"/>
          </a:p>
        </p:txBody>
      </p:sp>
    </p:spTree>
    <p:extLst>
      <p:ext uri="{BB962C8B-B14F-4D97-AF65-F5344CB8AC3E}">
        <p14:creationId xmlns:p14="http://schemas.microsoft.com/office/powerpoint/2010/main" val="3249380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3F0456C-33E1-47E7-9F26-52F3A7995EA8}" type="datetimeFigureOut">
              <a:rPr lang="en-GB"/>
              <a:pPr>
                <a:defRPr/>
              </a:pPr>
              <a:t>18/11/2021</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49928B71-C3A7-4388-AE5D-9297146FCF95}" type="slidenum">
              <a:rPr lang="en-GB"/>
              <a:pPr>
                <a:defRPr/>
              </a:pPr>
              <a:t>‹#›</a:t>
            </a:fld>
            <a:endParaRPr lang="en-GB" dirty="0"/>
          </a:p>
        </p:txBody>
      </p:sp>
    </p:spTree>
    <p:extLst>
      <p:ext uri="{BB962C8B-B14F-4D97-AF65-F5344CB8AC3E}">
        <p14:creationId xmlns:p14="http://schemas.microsoft.com/office/powerpoint/2010/main" val="3757053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77057665-8017-41E0-9C8B-5D3CF9F6172E}" type="datetimeFigureOut">
              <a:rPr lang="en-GB"/>
              <a:pPr>
                <a:defRPr/>
              </a:pPr>
              <a:t>18/11/2021</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2B744455-F108-4A3F-987A-1F6929325520}"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mailto:les@huckfield.com"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hyperlink" Target="http://www.huckfield.com/"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www.erstestiftung.org/en/publications/civil-society-in-central-and-eastern-europe-challenges-and-opportunities/"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364C269-DB4B-4A88-BE29-75676EDB93C5}"/>
              </a:ext>
            </a:extLst>
          </p:cNvPr>
          <p:cNvSpPr>
            <a:spLocks noGrp="1"/>
          </p:cNvSpPr>
          <p:nvPr>
            <p:ph type="body" sz="quarter" idx="10"/>
          </p:nvPr>
        </p:nvSpPr>
        <p:spPr>
          <a:xfrm>
            <a:off x="0" y="0"/>
            <a:ext cx="9144000" cy="7872924"/>
          </a:xfrm>
        </p:spPr>
        <p:style>
          <a:lnRef idx="2">
            <a:schemeClr val="accent1"/>
          </a:lnRef>
          <a:fillRef idx="1">
            <a:schemeClr val="lt1"/>
          </a:fillRef>
          <a:effectRef idx="0">
            <a:schemeClr val="accent1"/>
          </a:effectRef>
          <a:fontRef idx="minor">
            <a:schemeClr val="dk1"/>
          </a:fontRef>
        </p:style>
        <p:txBody>
          <a:bodyPr/>
          <a:lstStyle/>
          <a:p>
            <a:pPr algn="ctr"/>
            <a:endParaRPr lang="en-GB" sz="2800" b="1" dirty="0">
              <a:solidFill>
                <a:srgbClr val="0000CC"/>
              </a:solidFill>
              <a:latin typeface="+mn-lt"/>
            </a:endParaRPr>
          </a:p>
          <a:p>
            <a:pPr algn="ctr"/>
            <a:endParaRPr lang="en-GB" sz="3600" b="1" dirty="0">
              <a:solidFill>
                <a:srgbClr val="008080"/>
              </a:solidFill>
              <a:latin typeface="+mn-lt"/>
            </a:endParaRPr>
          </a:p>
          <a:p>
            <a:pPr algn="ctr"/>
            <a:endParaRPr lang="en-GB" sz="3600" dirty="0">
              <a:solidFill>
                <a:srgbClr val="0070C0"/>
              </a:solidFill>
              <a:latin typeface="+mn-lt"/>
            </a:endParaRPr>
          </a:p>
          <a:p>
            <a:pPr algn="ctr"/>
            <a:r>
              <a:rPr lang="en-GB" sz="3600" dirty="0">
                <a:solidFill>
                  <a:srgbClr val="008080"/>
                </a:solidFill>
                <a:latin typeface="+mn-lt"/>
              </a:rPr>
              <a:t>How Blair Killed the Coops</a:t>
            </a:r>
          </a:p>
          <a:p>
            <a:pPr algn="ctr"/>
            <a:r>
              <a:rPr lang="en-GB" sz="2800" dirty="0">
                <a:solidFill>
                  <a:srgbClr val="008080"/>
                </a:solidFill>
                <a:latin typeface="+mn-lt"/>
              </a:rPr>
              <a:t>Reclaiming Social Enterprise </a:t>
            </a:r>
          </a:p>
          <a:p>
            <a:pPr algn="ctr"/>
            <a:r>
              <a:rPr lang="en-GB" sz="2800" dirty="0">
                <a:solidFill>
                  <a:srgbClr val="008080"/>
                </a:solidFill>
                <a:latin typeface="+mn-lt"/>
              </a:rPr>
              <a:t>from its Neoliberal Turn</a:t>
            </a:r>
          </a:p>
          <a:p>
            <a:pPr algn="ctr"/>
            <a:endParaRPr lang="en-GB"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GB" b="1" dirty="0">
              <a:solidFill>
                <a:srgbClr val="002060"/>
              </a:solidFill>
              <a:latin typeface="+mn-lt"/>
            </a:endParaRPr>
          </a:p>
          <a:p>
            <a:pPr algn="ctr"/>
            <a:endParaRPr lang="en-GB" b="1" dirty="0">
              <a:solidFill>
                <a:srgbClr val="002060"/>
              </a:solidFill>
              <a:latin typeface="+mn-lt"/>
            </a:endParaRPr>
          </a:p>
          <a:p>
            <a:pPr algn="ctr"/>
            <a:endParaRPr lang="en-GB" b="1" dirty="0">
              <a:solidFill>
                <a:srgbClr val="002060"/>
              </a:solidFill>
              <a:latin typeface="+mn-lt"/>
            </a:endParaRPr>
          </a:p>
          <a:p>
            <a:pPr algn="ctr"/>
            <a:r>
              <a:rPr lang="en-GB" dirty="0">
                <a:solidFill>
                  <a:srgbClr val="008080"/>
                </a:solidFill>
                <a:latin typeface="+mn-lt"/>
              </a:rPr>
              <a:t>LESLIE HUCKFIELD</a:t>
            </a:r>
          </a:p>
          <a:p>
            <a:pPr algn="ctr"/>
            <a:r>
              <a:rPr lang="en-GB" dirty="0">
                <a:solidFill>
                  <a:srgbClr val="008080"/>
                </a:solidFill>
                <a:latin typeface="+mn-lt"/>
              </a:rPr>
              <a:t>THURSDAY 18 NOVEMBER 2021</a:t>
            </a:r>
          </a:p>
          <a:p>
            <a:pPr algn="ctr"/>
            <a:endParaRPr lang="en-GB" b="1" dirty="0">
              <a:solidFill>
                <a:srgbClr val="0070C0"/>
              </a:solidFill>
              <a:latin typeface="+mn-lt"/>
            </a:endParaRPr>
          </a:p>
          <a:p>
            <a:pPr algn="ctr"/>
            <a:endParaRPr lang="en-GB" dirty="0">
              <a:solidFill>
                <a:srgbClr val="008080"/>
              </a:solidFill>
            </a:endParaRPr>
          </a:p>
          <a:p>
            <a:pPr algn="ctr"/>
            <a:endParaRPr lang="en-GB" dirty="0">
              <a:solidFill>
                <a:srgbClr val="008080"/>
              </a:solidFill>
            </a:endParaRPr>
          </a:p>
          <a:p>
            <a:pPr algn="ctr"/>
            <a:endParaRPr lang="en-GB" dirty="0">
              <a:solidFill>
                <a:srgbClr val="008080"/>
              </a:solidFill>
            </a:endParaRPr>
          </a:p>
        </p:txBody>
      </p:sp>
      <p:pic>
        <p:nvPicPr>
          <p:cNvPr id="4" name="Picture 2">
            <a:extLst>
              <a:ext uri="{FF2B5EF4-FFF2-40B4-BE49-F238E27FC236}">
                <a16:creationId xmlns:a16="http://schemas.microsoft.com/office/drawing/2014/main" id="{84986A27-D085-4CCF-84F1-2A845A9D231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308304" y="0"/>
            <a:ext cx="1835696" cy="1556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05217310"/>
      </p:ext>
    </p:extLst>
  </p:cSld>
  <p:clrMapOvr>
    <a:masterClrMapping/>
  </p:clrMapOvr>
  <mc:AlternateContent xmlns:mc="http://schemas.openxmlformats.org/markup-compatibility/2006" xmlns:p14="http://schemas.microsoft.com/office/powerpoint/2010/main">
    <mc:Choice Requires="p14">
      <p:transition spd="slow" p14:dur="2000" advTm="27667"/>
    </mc:Choice>
    <mc:Fallback xmlns="">
      <p:transition spd="slow" advTm="27667"/>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238887" y="320041"/>
            <a:ext cx="8725601" cy="444663"/>
          </a:xfrm>
        </p:spPr>
        <p:txBody>
          <a:bodyPr>
            <a:normAutofit fontScale="90000"/>
          </a:bodyPr>
          <a:lstStyle/>
          <a:p>
            <a:pPr fontAlgn="base">
              <a:lnSpc>
                <a:spcPct val="90000"/>
              </a:lnSpc>
            </a:pPr>
            <a:r>
              <a:rPr lang="en-GB" sz="3200" dirty="0">
                <a:solidFill>
                  <a:srgbClr val="008080"/>
                </a:solidFill>
                <a:latin typeface="Calibri" panose="020F0502020204030204" pitchFamily="34" charset="0"/>
                <a:cs typeface="Calibri" panose="020F0502020204030204" pitchFamily="34" charset="0"/>
              </a:rPr>
              <a:t>1980s Social Enterprises and Funding </a:t>
            </a:r>
            <a:endParaRPr lang="en-GB" sz="3200" b="0" i="0" dirty="0">
              <a:solidFill>
                <a:srgbClr val="008080"/>
              </a:solidFill>
              <a:effectLst/>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238887" y="764705"/>
            <a:ext cx="8725601" cy="6624736"/>
          </a:xfrm>
        </p:spPr>
        <p:txBody>
          <a:bodyPr>
            <a:normAutofit fontScale="62500" lnSpcReduction="20000"/>
          </a:bodyPr>
          <a:lstStyle/>
          <a:p>
            <a:pPr>
              <a:lnSpc>
                <a:spcPct val="90000"/>
              </a:lnSpc>
              <a:spcBef>
                <a:spcPts val="1200"/>
              </a:spcBef>
              <a:spcAft>
                <a:spcPts val="1200"/>
              </a:spcAft>
            </a:pPr>
            <a:r>
              <a:rPr lang="en-GB" sz="3800" dirty="0">
                <a:effectLst/>
                <a:ea typeface="Calibri" panose="020F0502020204030204" pitchFamily="34" charset="0"/>
                <a:cs typeface="Times New Roman" panose="02020603050405020304" pitchFamily="18" charset="0"/>
              </a:rPr>
              <a:t>EU Commission local employment initiatives (LEIs); “valuable contribution to combating mass unemployment, 136 new initiatives in London which provide 3000 jobs”</a:t>
            </a:r>
            <a:r>
              <a:rPr lang="en-GB" sz="3800" dirty="0">
                <a:solidFill>
                  <a:srgbClr val="CC0099"/>
                </a:solidFill>
                <a:effectLst/>
                <a:ea typeface="Calibri" panose="020F0502020204030204" pitchFamily="34" charset="0"/>
                <a:cs typeface="Calibri" panose="020F0502020204030204" pitchFamily="34" charset="0"/>
              </a:rPr>
              <a:t>(Salisch,1984, p. 19)</a:t>
            </a:r>
          </a:p>
          <a:p>
            <a:pPr>
              <a:lnSpc>
                <a:spcPct val="90000"/>
              </a:lnSpc>
              <a:spcBef>
                <a:spcPts val="1200"/>
              </a:spcBef>
              <a:spcAft>
                <a:spcPts val="1200"/>
              </a:spcAft>
            </a:pPr>
            <a:r>
              <a:rPr lang="en-GB" sz="3800" dirty="0">
                <a:effectLst/>
                <a:ea typeface="Calibri" panose="020F0502020204030204" pitchFamily="34" charset="0"/>
                <a:cs typeface="Times New Roman" panose="02020603050405020304" pitchFamily="18" charset="0"/>
              </a:rPr>
              <a:t>EU Local Employment Development Action (LEDA) action learning programme in 1986, involving 12 areas. UK initiatives, today described as social enterprises, funded as EEC/OECD LEIs </a:t>
            </a:r>
          </a:p>
          <a:p>
            <a:pPr>
              <a:lnSpc>
                <a:spcPct val="90000"/>
              </a:lnSpc>
              <a:spcBef>
                <a:spcPts val="1200"/>
              </a:spcBef>
              <a:spcAft>
                <a:spcPts val="1200"/>
              </a:spcAft>
            </a:pPr>
            <a:r>
              <a:rPr lang="en-GB" sz="3800" dirty="0"/>
              <a:t>Planning Exchange documents (now incinerated). Funding from </a:t>
            </a:r>
            <a:r>
              <a:rPr lang="en-GB" sz="3800" dirty="0">
                <a:effectLst/>
                <a:ea typeface="Calibri" panose="020F0502020204030204" pitchFamily="34" charset="0"/>
                <a:cs typeface="Times New Roman" panose="02020603050405020304" pitchFamily="18" charset="0"/>
              </a:rPr>
              <a:t>local authorities, foundations including Calouste Gulbenkian, German Marshall Fund, Barrow Cadbury, MSC Programmes, ESF and private sector. </a:t>
            </a:r>
            <a:r>
              <a:rPr lang="en-GB" sz="3800" dirty="0"/>
              <a:t>Geoff Fordham 1980s analysis </a:t>
            </a:r>
            <a:r>
              <a:rPr lang="en-GB" sz="3800" dirty="0">
                <a:solidFill>
                  <a:srgbClr val="CC0099"/>
                </a:solidFill>
                <a:effectLst/>
                <a:ea typeface="Calibri" panose="020F0502020204030204" pitchFamily="34" charset="0"/>
                <a:cs typeface="Calibri" panose="020F0502020204030204" pitchFamily="34" charset="0"/>
              </a:rPr>
              <a:t>(IDOX Group from Planning Exchange 2017)</a:t>
            </a:r>
            <a:r>
              <a:rPr lang="en-GB" sz="3800" dirty="0">
                <a:solidFill>
                  <a:srgbClr val="CC0099"/>
                </a:solidFill>
                <a:effectLst/>
                <a:ea typeface="Calibri" panose="020F0502020204030204" pitchFamily="34" charset="0"/>
                <a:cs typeface="Times New Roman" panose="02020603050405020304" pitchFamily="18" charset="0"/>
              </a:rPr>
              <a:t>:</a:t>
            </a:r>
          </a:p>
          <a:p>
            <a:pPr marL="623888" lvl="0" indent="-261938">
              <a:lnSpc>
                <a:spcPct val="120000"/>
              </a:lnSpc>
              <a:spcBef>
                <a:spcPts val="0"/>
              </a:spcBef>
              <a:spcAft>
                <a:spcPts val="0"/>
              </a:spcAft>
              <a:buFont typeface="Symbol" panose="05050102010706020507" pitchFamily="18" charset="2"/>
              <a:buChar char=""/>
            </a:pPr>
            <a:r>
              <a:rPr lang="en-GB" sz="3800" dirty="0"/>
              <a:t>Aston Reinvestment Trust in 1989</a:t>
            </a:r>
          </a:p>
          <a:p>
            <a:pPr marL="623888" lvl="0" indent="-261938">
              <a:lnSpc>
                <a:spcPct val="120000"/>
              </a:lnSpc>
              <a:spcBef>
                <a:spcPts val="0"/>
              </a:spcBef>
              <a:spcAft>
                <a:spcPts val="0"/>
              </a:spcAft>
              <a:buFont typeface="Symbol" panose="05050102010706020507" pitchFamily="18" charset="2"/>
              <a:buChar char=""/>
            </a:pPr>
            <a:r>
              <a:rPr lang="en-GB" sz="3800" dirty="0"/>
              <a:t>Community Enterprise in Strathclyde in 1984</a:t>
            </a:r>
          </a:p>
          <a:p>
            <a:pPr marL="623888" lvl="0" indent="-261938" algn="just">
              <a:lnSpc>
                <a:spcPct val="120000"/>
              </a:lnSpc>
              <a:spcBef>
                <a:spcPts val="0"/>
              </a:spcBef>
              <a:spcAft>
                <a:spcPts val="0"/>
              </a:spcAft>
              <a:buFont typeface="Symbol" panose="05050102010706020507" pitchFamily="18" charset="2"/>
              <a:buChar char=""/>
            </a:pPr>
            <a:r>
              <a:rPr lang="en-GB" sz="3800" dirty="0">
                <a:effectLst/>
                <a:ea typeface="Calibri" panose="020F0502020204030204" pitchFamily="34" charset="0"/>
                <a:cs typeface="Times New Roman" panose="02020603050405020304" pitchFamily="18" charset="0"/>
              </a:rPr>
              <a:t>Sheffield Cooperative Development Group in 1981</a:t>
            </a:r>
          </a:p>
          <a:p>
            <a:pPr marL="623888" lvl="0" indent="-261938" algn="just">
              <a:lnSpc>
                <a:spcPct val="120000"/>
              </a:lnSpc>
              <a:spcBef>
                <a:spcPts val="0"/>
              </a:spcBef>
              <a:spcAft>
                <a:spcPts val="0"/>
              </a:spcAft>
              <a:buFont typeface="Symbol" panose="05050102010706020507" pitchFamily="18" charset="2"/>
              <a:buChar char=""/>
            </a:pPr>
            <a:r>
              <a:rPr lang="en-GB" sz="3800" dirty="0">
                <a:effectLst/>
                <a:ea typeface="Calibri" panose="020F0502020204030204" pitchFamily="34" charset="0"/>
                <a:cs typeface="Times New Roman" panose="02020603050405020304" pitchFamily="18" charset="0"/>
              </a:rPr>
              <a:t>Unemployed Workers’ Centres from 1980 to 1985</a:t>
            </a:r>
          </a:p>
          <a:p>
            <a:pPr marL="623888" lvl="0" indent="-261938" algn="just">
              <a:lnSpc>
                <a:spcPct val="120000"/>
              </a:lnSpc>
              <a:spcBef>
                <a:spcPts val="0"/>
              </a:spcBef>
              <a:spcAft>
                <a:spcPts val="0"/>
              </a:spcAft>
              <a:buFont typeface="Symbol" panose="05050102010706020507" pitchFamily="18" charset="2"/>
              <a:buChar char=""/>
            </a:pPr>
            <a:r>
              <a:rPr lang="en-GB" sz="3800" dirty="0">
                <a:effectLst/>
                <a:ea typeface="Calibri" panose="020F0502020204030204" pitchFamily="34" charset="0"/>
                <a:cs typeface="Times New Roman" panose="02020603050405020304" pitchFamily="18" charset="0"/>
              </a:rPr>
              <a:t>Tyneside Economic Development Company in 1983  </a:t>
            </a:r>
          </a:p>
          <a:p>
            <a:pPr marL="361950" lvl="0" indent="0" algn="just">
              <a:lnSpc>
                <a:spcPct val="120000"/>
              </a:lnSpc>
              <a:spcBef>
                <a:spcPts val="0"/>
              </a:spcBef>
              <a:spcAft>
                <a:spcPts val="0"/>
              </a:spcAft>
              <a:buNone/>
            </a:pPr>
            <a:endParaRPr lang="en-GB" sz="3800" dirty="0">
              <a:solidFill>
                <a:srgbClr val="002060"/>
              </a:solidFill>
              <a:effectLst/>
              <a:ea typeface="Calibri" panose="020F0502020204030204" pitchFamily="34" charset="0"/>
              <a:cs typeface="Times New Roman" panose="02020603050405020304" pitchFamily="18" charset="0"/>
            </a:endParaRPr>
          </a:p>
          <a:p>
            <a:pPr marL="623888" indent="-261938">
              <a:lnSpc>
                <a:spcPct val="90000"/>
              </a:lnSpc>
            </a:pPr>
            <a:endParaRPr lang="en-GB" sz="1000" dirty="0"/>
          </a:p>
          <a:p>
            <a:pPr>
              <a:lnSpc>
                <a:spcPct val="90000"/>
              </a:lnSpc>
              <a:defRPr/>
            </a:pPr>
            <a:endParaRPr lang="en-GB" sz="10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1724376808"/>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238887" y="320041"/>
            <a:ext cx="8725601" cy="444663"/>
          </a:xfrm>
        </p:spPr>
        <p:txBody>
          <a:bodyPr>
            <a:normAutofit fontScale="90000"/>
          </a:bodyPr>
          <a:lstStyle/>
          <a:p>
            <a:pPr fontAlgn="base">
              <a:lnSpc>
                <a:spcPct val="90000"/>
              </a:lnSpc>
            </a:pPr>
            <a:r>
              <a:rPr lang="en-GB" sz="3200" dirty="0">
                <a:solidFill>
                  <a:srgbClr val="008080"/>
                </a:solidFill>
                <a:latin typeface="Calibri" panose="020F0502020204030204" pitchFamily="34" charset="0"/>
                <a:cs typeface="Calibri" panose="020F0502020204030204" pitchFamily="34" charset="0"/>
              </a:rPr>
              <a:t>GLC 1980s-1990s Social Enterprises and Funding </a:t>
            </a:r>
            <a:endParaRPr lang="en-GB" sz="3200" b="0" i="0" dirty="0">
              <a:solidFill>
                <a:srgbClr val="008080"/>
              </a:solidFill>
              <a:effectLst/>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238887" y="692696"/>
            <a:ext cx="8725601" cy="6696745"/>
          </a:xfrm>
        </p:spPr>
        <p:txBody>
          <a:bodyPr>
            <a:noAutofit/>
          </a:bodyPr>
          <a:lstStyle/>
          <a:p>
            <a:pPr marL="180975" indent="-180975">
              <a:spcBef>
                <a:spcPts val="0"/>
              </a:spcBef>
              <a:spcAft>
                <a:spcPts val="0"/>
              </a:spcAft>
            </a:pPr>
            <a:r>
              <a:rPr lang="en-GB" sz="2400" dirty="0">
                <a:effectLst/>
                <a:ea typeface="Calibri" panose="020F0502020204030204" pitchFamily="34" charset="0"/>
                <a:cs typeface="Times New Roman" panose="02020603050405020304" pitchFamily="18" charset="0"/>
              </a:rPr>
              <a:t>“Greater London Enterprise sought to establish a Social Economy Framework for London in the 1990s </a:t>
            </a:r>
            <a:r>
              <a:rPr lang="en-GB" sz="2400" dirty="0">
                <a:solidFill>
                  <a:srgbClr val="CC0099"/>
                </a:solidFill>
                <a:effectLst/>
                <a:ea typeface="Calibri" panose="020F0502020204030204" pitchFamily="34" charset="0"/>
                <a:cs typeface="Calibri" panose="020F0502020204030204" pitchFamily="34" charset="0"/>
              </a:rPr>
              <a:t>(Martinelli et al., 2003, p. 231)</a:t>
            </a:r>
            <a:r>
              <a:rPr lang="en-GB" sz="2400" dirty="0">
                <a:effectLst/>
                <a:ea typeface="Calibri" panose="020F0502020204030204" pitchFamily="34" charset="0"/>
                <a:cs typeface="Times New Roman" panose="02020603050405020304" pitchFamily="18" charset="0"/>
              </a:rPr>
              <a:t>:</a:t>
            </a:r>
          </a:p>
          <a:p>
            <a:pPr marL="539750" indent="-182563">
              <a:spcBef>
                <a:spcPts val="0"/>
              </a:spcBef>
              <a:spcAft>
                <a:spcPts val="0"/>
              </a:spcAft>
              <a:buFont typeface="Symbol" panose="05050102010706020507" pitchFamily="18" charset="2"/>
              <a:buChar char="-"/>
            </a:pPr>
            <a:endParaRPr lang="en-GB" sz="800" dirty="0"/>
          </a:p>
          <a:p>
            <a:pPr marL="539750" indent="-182563">
              <a:spcBef>
                <a:spcPts val="0"/>
              </a:spcBef>
              <a:spcAft>
                <a:spcPts val="0"/>
              </a:spcAft>
              <a:buFont typeface="Symbol" panose="05050102010706020507" pitchFamily="18" charset="2"/>
              <a:buChar char="-"/>
            </a:pPr>
            <a:r>
              <a:rPr lang="en-GB" sz="2400" dirty="0"/>
              <a:t>“they developed a more proactive agenda, becoming increasingly involved in local economic development”</a:t>
            </a:r>
          </a:p>
          <a:p>
            <a:pPr marL="539750" indent="-182563">
              <a:spcBef>
                <a:spcPts val="0"/>
              </a:spcBef>
              <a:spcAft>
                <a:spcPts val="0"/>
              </a:spcAft>
              <a:buFont typeface="Symbol" panose="05050102010706020507" pitchFamily="18" charset="2"/>
              <a:buChar char="-"/>
            </a:pPr>
            <a:endParaRPr lang="en-GB" sz="900" dirty="0">
              <a:effectLst/>
              <a:ea typeface="Calibri" panose="020F0502020204030204" pitchFamily="34" charset="0"/>
              <a:cs typeface="Times New Roman" panose="02020603050405020304" pitchFamily="18" charset="0"/>
            </a:endParaRPr>
          </a:p>
          <a:p>
            <a:pPr marL="180975" indent="-180975">
              <a:spcBef>
                <a:spcPts val="0"/>
              </a:spcBef>
              <a:spcAft>
                <a:spcPts val="0"/>
              </a:spcAft>
            </a:pPr>
            <a:r>
              <a:rPr lang="en-GB" sz="2400" b="0" i="1" u="none" strike="noStrike" baseline="0" dirty="0">
                <a:solidFill>
                  <a:srgbClr val="000099"/>
                </a:solidFill>
              </a:rPr>
              <a:t>“</a:t>
            </a:r>
            <a:r>
              <a:rPr lang="en-GB" sz="2400" b="0" u="none" strike="noStrike" baseline="0" dirty="0"/>
              <a:t>GLEB has encouraged each cooperative to specialise in a particular area.…it can invest in small new enterprises which can take advantage of new markets created by existing restructuring processes or by invention of new products</a:t>
            </a:r>
            <a:r>
              <a:rPr lang="en-GB" sz="2400" dirty="0"/>
              <a:t> </a:t>
            </a:r>
            <a:r>
              <a:rPr lang="en-GB" sz="2400" dirty="0">
                <a:solidFill>
                  <a:srgbClr val="CC0099"/>
                </a:solidFill>
                <a:effectLst/>
                <a:ea typeface="Calibri" panose="020F0502020204030204" pitchFamily="34" charset="0"/>
                <a:cs typeface="Calibri" panose="020F0502020204030204" pitchFamily="34" charset="0"/>
              </a:rPr>
              <a:t>(Newman, 1986, p. 59)</a:t>
            </a:r>
          </a:p>
          <a:p>
            <a:pPr marL="180975" indent="-180975" algn="just"/>
            <a:r>
              <a:rPr lang="en-GB" sz="2400" b="0" u="none" strike="noStrike" baseline="0" dirty="0"/>
              <a:t>GLC £8.43mn invested in 116 enterprises accounting for 2000 jobs. </a:t>
            </a:r>
            <a:r>
              <a:rPr lang="en-GB" sz="2400" dirty="0">
                <a:solidFill>
                  <a:srgbClr val="CC0099"/>
                </a:solidFill>
                <a:effectLst/>
                <a:ea typeface="Calibri" panose="020F0502020204030204" pitchFamily="34" charset="0"/>
                <a:cs typeface="Calibri" panose="020F0502020204030204" pitchFamily="34" charset="0"/>
              </a:rPr>
              <a:t>(Benington, 1986, p. 19)</a:t>
            </a:r>
          </a:p>
          <a:p>
            <a:pPr marL="180975" indent="-180975" algn="just"/>
            <a:r>
              <a:rPr lang="en-GB" sz="2400" dirty="0">
                <a:effectLst/>
                <a:latin typeface="Calibri" panose="020F0502020204030204" pitchFamily="34" charset="0"/>
                <a:ea typeface="Calibri" panose="020F0502020204030204" pitchFamily="34" charset="0"/>
              </a:rPr>
              <a:t>60 local Cooperative Development Agencies supported by local authorities provided start up assistance. </a:t>
            </a:r>
            <a:r>
              <a:rPr lang="en-GB" sz="2400" dirty="0">
                <a:effectLst/>
                <a:latin typeface="Calibri" panose="020F0502020204030204" pitchFamily="34" charset="0"/>
                <a:ea typeface="Calibri" panose="020F0502020204030204" pitchFamily="34" charset="0"/>
                <a:cs typeface="Times New Roman" panose="02020603050405020304" pitchFamily="18" charset="0"/>
              </a:rPr>
              <a:t>Over ten years, this triggered the creation of 1,176 co-ops employing 6,900 people – an average of six staff per co-op </a:t>
            </a:r>
            <a:r>
              <a:rPr lang="en-GB" sz="24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rPr>
              <a:t>(Cornforth, Thomas et al. 1988). </a:t>
            </a:r>
            <a:endParaRPr lang="en-GB" sz="2400" b="0" i="1" u="none" strike="noStrike" baseline="0" dirty="0">
              <a:solidFill>
                <a:srgbClr val="CC0099"/>
              </a:solidFill>
            </a:endParaRPr>
          </a:p>
          <a:p>
            <a:pPr algn="just"/>
            <a:endParaRPr lang="en-GB" sz="2400" b="0" i="1" u="none" strike="noStrike" baseline="0" dirty="0"/>
          </a:p>
          <a:p>
            <a:pPr marL="361950" lvl="0" indent="0" algn="just">
              <a:lnSpc>
                <a:spcPct val="120000"/>
              </a:lnSpc>
              <a:spcBef>
                <a:spcPts val="0"/>
              </a:spcBef>
              <a:spcAft>
                <a:spcPts val="0"/>
              </a:spcAft>
              <a:buNone/>
            </a:pPr>
            <a:endParaRPr lang="en-GB" sz="2400" dirty="0">
              <a:solidFill>
                <a:srgbClr val="002060"/>
              </a:solidFill>
              <a:effectLst/>
              <a:ea typeface="Calibri" panose="020F0502020204030204" pitchFamily="34" charset="0"/>
              <a:cs typeface="Times New Roman" panose="02020603050405020304" pitchFamily="18" charset="0"/>
            </a:endParaRPr>
          </a:p>
          <a:p>
            <a:pPr marL="623888" indent="-261938">
              <a:lnSpc>
                <a:spcPct val="90000"/>
              </a:lnSpc>
            </a:pPr>
            <a:endParaRPr lang="en-GB" sz="2400" dirty="0"/>
          </a:p>
          <a:p>
            <a:pPr>
              <a:lnSpc>
                <a:spcPct val="90000"/>
              </a:lnSpc>
              <a:defRPr/>
            </a:pPr>
            <a:endParaRPr lang="en-GB" sz="24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435540614"/>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238887" y="320041"/>
            <a:ext cx="8725601" cy="444663"/>
          </a:xfrm>
        </p:spPr>
        <p:txBody>
          <a:bodyPr>
            <a:normAutofit fontScale="90000"/>
          </a:bodyPr>
          <a:lstStyle/>
          <a:p>
            <a:pPr fontAlgn="base">
              <a:lnSpc>
                <a:spcPct val="90000"/>
              </a:lnSpc>
            </a:pPr>
            <a:r>
              <a:rPr lang="en-GB" sz="3200" dirty="0">
                <a:solidFill>
                  <a:srgbClr val="008080"/>
                </a:solidFill>
                <a:latin typeface="Calibri" panose="020F0502020204030204" pitchFamily="34" charset="0"/>
                <a:cs typeface="Calibri" panose="020F0502020204030204" pitchFamily="34" charset="0"/>
              </a:rPr>
              <a:t>1980s Companies Limited by Guarantee</a:t>
            </a:r>
            <a:endParaRPr lang="en-GB" sz="3200" b="0" i="0" dirty="0">
              <a:solidFill>
                <a:srgbClr val="008080"/>
              </a:solidFill>
              <a:effectLst/>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236601" y="836711"/>
            <a:ext cx="8725601" cy="5701247"/>
          </a:xfrm>
        </p:spPr>
        <p:txBody>
          <a:bodyPr>
            <a:normAutofit fontScale="92500" lnSpcReduction="20000"/>
          </a:bodyPr>
          <a:lstStyle/>
          <a:p>
            <a:pPr marL="450215" marR="540385" algn="just">
              <a:spcBef>
                <a:spcPts val="1200"/>
              </a:spcBef>
              <a:spcAft>
                <a:spcPts val="1200"/>
              </a:spcAft>
            </a:pPr>
            <a:r>
              <a:rPr lang="en-GB" sz="2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 1985, the support agency would have been a CDA and the client group would have been registered as a company limited by guarantee using ICOM model rules for a common ownership worker cooperative, with limited powers to distribute trading profits, and no power to distribute residual assets on a solvent dissolution. </a:t>
            </a:r>
          </a:p>
          <a:p>
            <a:pPr marL="450215" marR="540385" algn="just">
              <a:spcBef>
                <a:spcPts val="1200"/>
              </a:spcBef>
              <a:spcAft>
                <a:spcPts val="1200"/>
              </a:spcAft>
            </a:pPr>
            <a:r>
              <a:rPr lang="en-GB" sz="2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“Now the support agency won’t have “cooperative” in its title. The client group will be registered as either a community interest company or as a simple company limited by guarantee, with limited powers to distribute trading profits, and no power to distribute residual assets on a solvent dissolution. ……Either way, it will be marked up as one more social enterprise created.</a:t>
            </a:r>
          </a:p>
          <a:p>
            <a:pPr marL="450215" marR="540385" algn="just">
              <a:spcBef>
                <a:spcPts val="1200"/>
              </a:spcBef>
              <a:spcAft>
                <a:spcPts val="1200"/>
              </a:spcAft>
            </a:pPr>
            <a:r>
              <a:rPr lang="en-GB" sz="2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 end result of either process will look more or less identical”.</a:t>
            </a:r>
          </a:p>
          <a:p>
            <a:pPr marL="361950" indent="0">
              <a:lnSpc>
                <a:spcPct val="90000"/>
              </a:lnSpc>
              <a:buNone/>
            </a:pPr>
            <a:endParaRPr lang="en-GB" sz="1000" dirty="0"/>
          </a:p>
          <a:p>
            <a:pPr marL="0" indent="0">
              <a:lnSpc>
                <a:spcPct val="90000"/>
              </a:lnSpc>
              <a:buNone/>
              <a:defRPr/>
            </a:pPr>
            <a:r>
              <a:rPr lang="en-GB" sz="22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(C. Cattell, 12 October 2015)</a:t>
            </a:r>
            <a:endParaRPr lang="en-GB" sz="22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defRPr/>
            </a:pPr>
            <a:endParaRPr lang="en-GB" sz="10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1969618914"/>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238887" y="260649"/>
            <a:ext cx="8661654" cy="576063"/>
          </a:xfrm>
        </p:spPr>
        <p:txBody>
          <a:bodyPr>
            <a:normAutofit/>
          </a:bodyPr>
          <a:lstStyle/>
          <a:p>
            <a:pPr fontAlgn="base">
              <a:lnSpc>
                <a:spcPct val="90000"/>
              </a:lnSpc>
            </a:pPr>
            <a:r>
              <a:rPr lang="en-GB" sz="3200" dirty="0">
                <a:solidFill>
                  <a:srgbClr val="008080"/>
                </a:solidFill>
                <a:latin typeface="Calibri" panose="020F0502020204030204" pitchFamily="34" charset="0"/>
                <a:cs typeface="Calibri" panose="020F0502020204030204" pitchFamily="34" charset="0"/>
              </a:rPr>
              <a:t>Nicholls’ ‘Paradigm Building Actors’ in 1990s</a:t>
            </a:r>
            <a:endParaRPr lang="en-GB" sz="3200" b="0" i="0" dirty="0">
              <a:solidFill>
                <a:srgbClr val="008080"/>
              </a:solidFill>
              <a:effectLst/>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238887" y="764705"/>
            <a:ext cx="8661654" cy="5773256"/>
          </a:xfrm>
        </p:spPr>
        <p:txBody>
          <a:bodyPr>
            <a:normAutofit/>
          </a:bodyPr>
          <a:lstStyle/>
          <a:p>
            <a:pPr>
              <a:lnSpc>
                <a:spcPct val="90000"/>
              </a:lnSpc>
              <a:spcBef>
                <a:spcPts val="1200"/>
              </a:spcBef>
              <a:spcAft>
                <a:spcPts val="1200"/>
              </a:spcAft>
            </a:pPr>
            <a:r>
              <a:rPr lang="en-GB" sz="2400" dirty="0">
                <a:effectLst/>
                <a:latin typeface="Calibri" panose="020F0502020204030204" pitchFamily="34" charset="0"/>
                <a:ea typeface="Calibri" panose="020F0502020204030204" pitchFamily="34" charset="0"/>
                <a:cs typeface="Times New Roman" panose="02020603050405020304" pitchFamily="18" charset="0"/>
              </a:rPr>
              <a:t>Social entrepreneurship “a field that has yet to achieve a paradigmatic consensus and which lacks a “normal science or clear epistemology”. “Key paradigm-building actors have more legitimacy than the field itself” </a:t>
            </a:r>
          </a:p>
          <a:p>
            <a:pPr>
              <a:lnSpc>
                <a:spcPct val="90000"/>
              </a:lnSpc>
              <a:spcBef>
                <a:spcPts val="1200"/>
              </a:spcBef>
              <a:spcAft>
                <a:spcPts val="1200"/>
              </a:spcAft>
            </a:pPr>
            <a:r>
              <a:rPr lang="en-GB" sz="2400" b="0" u="none" strike="noStrike" baseline="0" dirty="0">
                <a:latin typeface="Calibri" panose="020F0502020204030204" pitchFamily="34" charset="0"/>
              </a:rPr>
              <a:t>“…second, there are foundations, such as UnLtd and the Skoll Foundation. Third, there are fellowship organizations, such as Ashoka and the Schwab Foundation for Social Entrepreneurship. Finally, there are network organizations (Grenier, 2006): in the United Kingdom, these include the Social Enterprise Alliance, the Community Action Network (CAN), and the Social Enterprise Coalition (SEC)”.</a:t>
            </a:r>
          </a:p>
          <a:p>
            <a:pPr>
              <a:lnSpc>
                <a:spcPct val="90000"/>
              </a:lnSpc>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pPr>
            <a:r>
              <a:rPr lang="en-GB" sz="2400" dirty="0">
                <a:effectLst/>
                <a:latin typeface="Calibri" panose="020F0502020204030204" pitchFamily="34" charset="0"/>
                <a:ea typeface="Calibri" panose="020F0502020204030204" pitchFamily="34" charset="0"/>
                <a:cs typeface="Times New Roman" panose="02020603050405020304" pitchFamily="18" charset="0"/>
              </a:rPr>
              <a:t>"Collectively, these paradigm building actors have been highly influential in establishing the discourses, narratives, and ideal types that characterise the early stage development of social entrepreneurship</a:t>
            </a:r>
            <a:r>
              <a:rPr lang="en-GB" sz="2200" dirty="0">
                <a:effectLst/>
                <a:latin typeface="Calibri" panose="020F0502020204030204" pitchFamily="34" charset="0"/>
                <a:ea typeface="Calibri" panose="020F0502020204030204" pitchFamily="34" charset="0"/>
                <a:cs typeface="Times New Roman" panose="02020603050405020304" pitchFamily="18" charset="0"/>
              </a:rPr>
              <a:t>“</a:t>
            </a:r>
            <a:r>
              <a:rPr lang="en-GB" sz="22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(Nicholls, 2010, pp. 611, 618, 619)</a:t>
            </a:r>
            <a:endParaRPr lang="en-GB" sz="22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pPr>
            <a:endParaRPr lang="en-GB" sz="24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pPr>
            <a:endParaRPr lang="en-GB" sz="1500" dirty="0"/>
          </a:p>
          <a:p>
            <a:pPr>
              <a:lnSpc>
                <a:spcPct val="90000"/>
              </a:lnSpc>
            </a:pPr>
            <a:endParaRPr lang="en-GB" sz="1500" dirty="0"/>
          </a:p>
          <a:p>
            <a:pPr>
              <a:lnSpc>
                <a:spcPct val="90000"/>
              </a:lnSpc>
              <a:defRPr/>
            </a:pPr>
            <a:endParaRPr lang="en-GB" sz="15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4094542603"/>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238887" y="260649"/>
            <a:ext cx="8797609" cy="576063"/>
          </a:xfrm>
        </p:spPr>
        <p:txBody>
          <a:bodyPr>
            <a:normAutofit/>
          </a:bodyPr>
          <a:lstStyle/>
          <a:p>
            <a:pPr fontAlgn="base">
              <a:lnSpc>
                <a:spcPct val="90000"/>
              </a:lnSpc>
            </a:pPr>
            <a:r>
              <a:rPr lang="en-GB" sz="3200" dirty="0">
                <a:solidFill>
                  <a:srgbClr val="008080"/>
                </a:solidFill>
                <a:latin typeface="Calibri" panose="020F0502020204030204" pitchFamily="34" charset="0"/>
                <a:cs typeface="Calibri" panose="020F0502020204030204" pitchFamily="34" charset="0"/>
              </a:rPr>
              <a:t>‘Paradigm Building Actors’ continued</a:t>
            </a:r>
            <a:endParaRPr lang="en-GB" sz="3200" b="0" i="0" dirty="0">
              <a:solidFill>
                <a:srgbClr val="008080"/>
              </a:solidFill>
              <a:effectLst/>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236601" y="764704"/>
            <a:ext cx="8668512" cy="5773257"/>
          </a:xfrm>
        </p:spPr>
        <p:txBody>
          <a:bodyPr>
            <a:normAutofit fontScale="92500" lnSpcReduction="10000"/>
          </a:bodyPr>
          <a:lstStyle/>
          <a:p>
            <a:pPr>
              <a:lnSpc>
                <a:spcPct val="90000"/>
              </a:lnSpc>
            </a:pPr>
            <a:r>
              <a:rPr lang="en-GB" sz="2600" b="0" i="0" u="none" strike="noStrike" baseline="0" dirty="0"/>
              <a:t>“However, it is thought to have the ear of government as some of the individuals advocating for support of social entrepreneurs are considered close to New Labour, so there is influence beyond the size of the existing organisations”</a:t>
            </a:r>
          </a:p>
          <a:p>
            <a:pPr>
              <a:lnSpc>
                <a:spcPct val="90000"/>
              </a:lnSpc>
            </a:pPr>
            <a:endParaRPr lang="en-GB" sz="1200" b="0" i="0" u="none" strike="noStrike" baseline="0" dirty="0"/>
          </a:p>
          <a:p>
            <a:pPr>
              <a:lnSpc>
                <a:spcPct val="90000"/>
              </a:lnSpc>
            </a:pPr>
            <a:r>
              <a:rPr lang="en-GB" sz="2600" dirty="0">
                <a:effectLst/>
                <a:ea typeface="Calibri" panose="020F0502020204030204" pitchFamily="34" charset="0"/>
                <a:cs typeface="Times New Roman" panose="02020603050405020304" pitchFamily="18" charset="0"/>
              </a:rPr>
              <a:t>“…emergent in that the few organisations working explicitly on social entrepreneurship tend to be relatively young, established mainly in the late 1990s and early 2000s.” </a:t>
            </a:r>
            <a:r>
              <a:rPr lang="en-GB" sz="2600" dirty="0">
                <a:solidFill>
                  <a:srgbClr val="CC0099"/>
                </a:solidFill>
                <a:effectLst/>
                <a:ea typeface="Calibri" panose="020F0502020204030204" pitchFamily="34" charset="0"/>
                <a:cs typeface="Calibri" panose="020F0502020204030204" pitchFamily="34" charset="0"/>
              </a:rPr>
              <a:t>(Grenier, 2002, p. 2,3</a:t>
            </a:r>
            <a:r>
              <a:rPr lang="en-GB" sz="2600" dirty="0">
                <a:effectLst/>
                <a:ea typeface="Calibri" panose="020F0502020204030204" pitchFamily="34" charset="0"/>
                <a:cs typeface="Calibri" panose="020F0502020204030204" pitchFamily="34" charset="0"/>
              </a:rPr>
              <a:t>)</a:t>
            </a:r>
            <a:endParaRPr lang="en-GB" sz="2600" dirty="0">
              <a:ea typeface="Calibri" panose="020F0502020204030204" pitchFamily="34" charset="0"/>
              <a:cs typeface="Times New Roman" panose="02020603050405020304" pitchFamily="18" charset="0"/>
            </a:endParaRPr>
          </a:p>
          <a:p>
            <a:pPr>
              <a:lnSpc>
                <a:spcPct val="90000"/>
              </a:lnSpc>
            </a:pPr>
            <a:endParaRPr lang="en-GB" sz="1100" dirty="0">
              <a:cs typeface="Times New Roman" panose="02020603050405020304" pitchFamily="18" charset="0"/>
            </a:endParaRPr>
          </a:p>
          <a:p>
            <a:pPr>
              <a:lnSpc>
                <a:spcPct val="90000"/>
              </a:lnSpc>
            </a:pPr>
            <a:r>
              <a:rPr lang="en-GB" sz="2600" dirty="0"/>
              <a:t>A concept “particularly promoted by organisations such as the New Economics Foundation and Social Enterprise London. Social Enterprise London adopts the definition that a social enterprise quite simply ‘trades in a market in order to achieve social aims’”</a:t>
            </a:r>
            <a:r>
              <a:rPr lang="en-GB" sz="2600" dirty="0">
                <a:solidFill>
                  <a:srgbClr val="CC0099"/>
                </a:solidFill>
              </a:rPr>
              <a:t> </a:t>
            </a:r>
            <a:r>
              <a:rPr lang="en-GB" sz="2600" dirty="0">
                <a:solidFill>
                  <a:srgbClr val="CC0099"/>
                </a:solidFill>
                <a:effectLst/>
                <a:ea typeface="Calibri" panose="020F0502020204030204" pitchFamily="34" charset="0"/>
                <a:cs typeface="Calibri" panose="020F0502020204030204" pitchFamily="34" charset="0"/>
              </a:rPr>
              <a:t>(Westall, 2001b, p. 23)</a:t>
            </a:r>
          </a:p>
          <a:p>
            <a:pPr>
              <a:lnSpc>
                <a:spcPct val="90000"/>
              </a:lnSpc>
            </a:pPr>
            <a:endParaRPr lang="en-GB" sz="1200" dirty="0">
              <a:solidFill>
                <a:srgbClr val="CC0099"/>
              </a:solidFill>
              <a:effectLst/>
              <a:ea typeface="Calibri" panose="020F0502020204030204" pitchFamily="34" charset="0"/>
              <a:cs typeface="Times New Roman" panose="02020603050405020304" pitchFamily="18" charset="0"/>
            </a:endParaRPr>
          </a:p>
          <a:p>
            <a:pPr>
              <a:lnSpc>
                <a:spcPct val="90000"/>
              </a:lnSpc>
              <a:spcBef>
                <a:spcPts val="1200"/>
              </a:spcBef>
              <a:spcAft>
                <a:spcPts val="1200"/>
              </a:spcAft>
            </a:pPr>
            <a:r>
              <a:rPr lang="en-GB" sz="2600" dirty="0">
                <a:effectLst/>
                <a:ea typeface="Calibri" panose="020F0502020204030204" pitchFamily="34" charset="0"/>
                <a:cs typeface="Times New Roman" panose="02020603050405020304" pitchFamily="18" charset="0"/>
              </a:rPr>
              <a:t>“The current conceptualisation of the third sector in the UK is informed partly by the US-influenced nonprofit space or ‘sector’ which is usually seen as being predicated on organisations that respond to market and government failure </a:t>
            </a:r>
            <a:r>
              <a:rPr lang="en-GB" sz="2600" dirty="0">
                <a:solidFill>
                  <a:srgbClr val="CC0099"/>
                </a:solidFill>
                <a:effectLst/>
                <a:ea typeface="Calibri" panose="020F0502020204030204" pitchFamily="34" charset="0"/>
                <a:cs typeface="Calibri" panose="020F0502020204030204" pitchFamily="34" charset="0"/>
              </a:rPr>
              <a:t>(Westall, 2009, p. 2)</a:t>
            </a:r>
            <a:endParaRPr lang="en-GB" sz="2600" dirty="0">
              <a:solidFill>
                <a:srgbClr val="CC0099"/>
              </a:solidFill>
              <a:effectLst/>
              <a:ea typeface="Calibri" panose="020F0502020204030204" pitchFamily="34" charset="0"/>
              <a:cs typeface="Times New Roman" panose="02020603050405020304" pitchFamily="18" charset="0"/>
            </a:endParaRPr>
          </a:p>
          <a:p>
            <a:pPr>
              <a:lnSpc>
                <a:spcPct val="90000"/>
              </a:lnSpc>
              <a:defRPr/>
            </a:pPr>
            <a:endParaRPr lang="en-GB" sz="16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579610957"/>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87A57295-2710-4920-B99A-4D1FA03A62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8" name="Rectangle 17">
            <a:extLst>
              <a:ext uri="{FF2B5EF4-FFF2-40B4-BE49-F238E27FC236}">
                <a16:creationId xmlns:a16="http://schemas.microsoft.com/office/drawing/2014/main" id="{78067929-4D33-4306-9E2F-67C49CDDB5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0050" y="465745"/>
            <a:ext cx="8343900" cy="563943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400050" y="894027"/>
            <a:ext cx="2692907" cy="5211153"/>
          </a:xfrm>
        </p:spPr>
        <p:txBody>
          <a:bodyPr>
            <a:normAutofit/>
          </a:bodyPr>
          <a:lstStyle/>
          <a:p>
            <a:pPr algn="r" eaLnBrk="1" hangingPunct="1"/>
            <a:r>
              <a:rPr lang="en-GB" altLang="en-US" dirty="0">
                <a:solidFill>
                  <a:srgbClr val="008080"/>
                </a:solidFill>
              </a:rPr>
              <a:t>Attempts to Form Social Economy</a:t>
            </a:r>
            <a:br>
              <a:rPr lang="en-GB" altLang="en-US" dirty="0"/>
            </a:br>
            <a:r>
              <a:rPr lang="en-GB" altLang="en-US" sz="2200" dirty="0">
                <a:solidFill>
                  <a:srgbClr val="008080"/>
                </a:solidFill>
              </a:rPr>
              <a:t>France Social Economy Forum</a:t>
            </a:r>
          </a:p>
        </p:txBody>
      </p:sp>
      <p:cxnSp>
        <p:nvCxnSpPr>
          <p:cNvPr id="20" name="Straight Connector 1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57400"/>
            <a:ext cx="0" cy="2743200"/>
          </a:xfrm>
          <a:prstGeom prst="line">
            <a:avLst/>
          </a:prstGeom>
          <a:ln w="19050">
            <a:solidFill>
              <a:schemeClr val="tx1">
                <a:alpha val="80000"/>
              </a:schemeClr>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3F9D4A92-3059-44A0-A862-743E4CF7A5D2}"/>
              </a:ext>
            </a:extLst>
          </p:cNvPr>
          <p:cNvSpPr>
            <a:spLocks noGrp="1"/>
          </p:cNvSpPr>
          <p:nvPr>
            <p:ph idx="1"/>
          </p:nvPr>
        </p:nvSpPr>
        <p:spPr>
          <a:xfrm>
            <a:off x="3296002" y="487562"/>
            <a:ext cx="5468090" cy="5639435"/>
          </a:xfrm>
        </p:spPr>
        <p:txBody>
          <a:bodyPr anchor="ctr">
            <a:normAutofit fontScale="25000" lnSpcReduction="20000"/>
          </a:bodyPr>
          <a:lstStyle/>
          <a:p>
            <a:pPr marL="0" indent="0">
              <a:lnSpc>
                <a:spcPct val="90000"/>
              </a:lnSpc>
              <a:buNone/>
            </a:pPr>
            <a:endParaRPr lang="en-GB" sz="1500" i="0" u="none" strike="noStrike" baseline="0" dirty="0">
              <a:latin typeface="Calibri" panose="020F0502020204030204" pitchFamily="34" charset="0"/>
            </a:endParaRPr>
          </a:p>
          <a:p>
            <a:pPr marL="0" indent="0">
              <a:lnSpc>
                <a:spcPct val="90000"/>
              </a:lnSpc>
              <a:buNone/>
            </a:pPr>
            <a:endParaRPr lang="en-GB" sz="1500" dirty="0">
              <a:latin typeface="Calibri" panose="020F0502020204030204" pitchFamily="34" charset="0"/>
            </a:endParaRPr>
          </a:p>
          <a:p>
            <a:pPr marL="0" indent="0">
              <a:lnSpc>
                <a:spcPct val="90000"/>
              </a:lnSpc>
              <a:buNone/>
            </a:pPr>
            <a:endParaRPr lang="en-GB" sz="1500" i="0" u="none" strike="noStrike" baseline="0" dirty="0">
              <a:latin typeface="Calibri" panose="020F0502020204030204" pitchFamily="34" charset="0"/>
            </a:endParaRPr>
          </a:p>
          <a:p>
            <a:pPr marL="0" indent="0">
              <a:lnSpc>
                <a:spcPct val="90000"/>
              </a:lnSpc>
              <a:buNone/>
            </a:pPr>
            <a:endParaRPr lang="en-GB" sz="1500" dirty="0">
              <a:latin typeface="Calibri" panose="020F0502020204030204" pitchFamily="34" charset="0"/>
            </a:endParaRPr>
          </a:p>
          <a:p>
            <a:pPr marL="0" indent="0">
              <a:lnSpc>
                <a:spcPct val="90000"/>
              </a:lnSpc>
              <a:buNone/>
            </a:pPr>
            <a:endParaRPr lang="en-GB" sz="2600" i="0" u="none" strike="noStrike" baseline="0" dirty="0">
              <a:solidFill>
                <a:srgbClr val="C00000"/>
              </a:solidFill>
              <a:latin typeface="Calibri" panose="020F0502020204030204" pitchFamily="34" charset="0"/>
            </a:endParaRPr>
          </a:p>
          <a:p>
            <a:pPr marL="0" indent="0">
              <a:lnSpc>
                <a:spcPct val="90000"/>
              </a:lnSpc>
              <a:buNone/>
            </a:pPr>
            <a:endParaRPr lang="en-GB" sz="6000" i="0" u="none" strike="noStrike" baseline="0" dirty="0">
              <a:solidFill>
                <a:srgbClr val="C00000"/>
              </a:solidFill>
              <a:latin typeface="Calibri" panose="020F0502020204030204" pitchFamily="34" charset="0"/>
            </a:endParaRPr>
          </a:p>
          <a:p>
            <a:pPr marL="0" indent="0">
              <a:lnSpc>
                <a:spcPct val="90000"/>
              </a:lnSpc>
              <a:buNone/>
            </a:pPr>
            <a:endParaRPr lang="en-GB" sz="9600" i="0" u="none" strike="noStrike" baseline="0" dirty="0">
              <a:solidFill>
                <a:srgbClr val="C00000"/>
              </a:solidFill>
              <a:latin typeface="Calibri" panose="020F0502020204030204" pitchFamily="34" charset="0"/>
            </a:endParaRPr>
          </a:p>
          <a:p>
            <a:pPr marL="0" indent="0">
              <a:lnSpc>
                <a:spcPct val="90000"/>
              </a:lnSpc>
              <a:buNone/>
            </a:pPr>
            <a:r>
              <a:rPr lang="en-GB" sz="9600" i="0" u="none" strike="noStrike" baseline="0" dirty="0">
                <a:solidFill>
                  <a:srgbClr val="C00000"/>
                </a:solidFill>
                <a:latin typeface="Calibri" panose="020F0502020204030204" pitchFamily="34" charset="0"/>
              </a:rPr>
              <a:t>      1977 France Social Economy Forum </a:t>
            </a:r>
          </a:p>
          <a:p>
            <a:pPr>
              <a:lnSpc>
                <a:spcPct val="90000"/>
              </a:lnSpc>
            </a:pPr>
            <a:endParaRPr lang="en-GB" sz="1500" b="0" i="0" u="none" strike="noStrike" baseline="0" dirty="0">
              <a:latin typeface="Calibri" panose="020F0502020204030204" pitchFamily="34" charset="0"/>
            </a:endParaRPr>
          </a:p>
          <a:p>
            <a:pPr marL="446088" indent="-268288">
              <a:lnSpc>
                <a:spcPct val="90000"/>
              </a:lnSpc>
              <a:buFont typeface="Calibri" panose="020F0502020204030204" pitchFamily="34" charset="0"/>
              <a:buChar char="—"/>
            </a:pPr>
            <a:r>
              <a:rPr lang="en-GB" sz="8000" b="0" i="0" u="none" strike="noStrike" baseline="0" dirty="0">
                <a:latin typeface="Calibri" panose="020F0502020204030204" pitchFamily="34" charset="0"/>
              </a:rPr>
              <a:t>In France, first social economy forum set up in 1977 by Henri Desroche at the Colloque du Comité National de Liaison des Activités Mutualistes, Coopératives et Associatives (CNLAMCA). </a:t>
            </a:r>
          </a:p>
          <a:p>
            <a:pPr marL="446088" indent="-268288">
              <a:lnSpc>
                <a:spcPct val="90000"/>
              </a:lnSpc>
              <a:buFont typeface="Calibri" panose="020F0502020204030204" pitchFamily="34" charset="0"/>
              <a:buChar char="—"/>
            </a:pPr>
            <a:endParaRPr lang="en-GB" sz="3800" b="0" i="0" u="none" strike="noStrike" baseline="0" dirty="0">
              <a:latin typeface="Calibri" panose="020F0502020204030204" pitchFamily="34" charset="0"/>
            </a:endParaRPr>
          </a:p>
          <a:p>
            <a:pPr marL="446088" indent="-268288">
              <a:lnSpc>
                <a:spcPct val="90000"/>
              </a:lnSpc>
              <a:buFont typeface="Calibri" panose="020F0502020204030204" pitchFamily="34" charset="0"/>
              <a:buChar char="—"/>
            </a:pPr>
            <a:r>
              <a:rPr lang="en-GB" sz="8000" b="0" i="0" u="none" strike="noStrike" baseline="0" dirty="0">
                <a:latin typeface="Calibri" panose="020F0502020204030204" pitchFamily="34" charset="0"/>
              </a:rPr>
              <a:t>November 1978, a pre-colloquium held on social economy in Brussels made it the subject of a Europe-wide debate </a:t>
            </a:r>
            <a:r>
              <a:rPr lang="en-GB" sz="8000" b="0" i="0" u="none" strike="noStrike" baseline="0" dirty="0">
                <a:solidFill>
                  <a:srgbClr val="CC0099"/>
                </a:solidFill>
                <a:latin typeface="Calibri" panose="020F0502020204030204" pitchFamily="34" charset="0"/>
              </a:rPr>
              <a:t>(Desroche, 1983: p. 198).</a:t>
            </a:r>
          </a:p>
          <a:p>
            <a:pPr marL="446088" indent="-268288">
              <a:lnSpc>
                <a:spcPct val="90000"/>
              </a:lnSpc>
              <a:buFont typeface="Calibri" panose="020F0502020204030204" pitchFamily="34" charset="0"/>
              <a:buChar char="—"/>
            </a:pPr>
            <a:endParaRPr lang="en-GB" sz="3800" b="0" i="0" u="none" strike="noStrike" baseline="0" dirty="0">
              <a:latin typeface="Calibri" panose="020F0502020204030204" pitchFamily="34" charset="0"/>
            </a:endParaRPr>
          </a:p>
          <a:p>
            <a:pPr marL="446088" indent="-268288">
              <a:lnSpc>
                <a:spcPct val="90000"/>
              </a:lnSpc>
              <a:buFont typeface="Calibri" panose="020F0502020204030204" pitchFamily="34" charset="0"/>
              <a:buChar char="—"/>
            </a:pPr>
            <a:r>
              <a:rPr lang="en-GB" sz="8000" b="0" i="0" u="none" strike="noStrike" baseline="0" dirty="0">
                <a:latin typeface="Calibri" panose="020F0502020204030204" pitchFamily="34" charset="0"/>
              </a:rPr>
              <a:t>“Moreover, it is possible that certain organizations experience similar complexity without having any one of the three identified legal forms (cooperative, non-profit or mutual society). That is why Henri Desroche added the concept of “uncertain characteristics” reflected in community enterprises, trade union enterprises, communal enterprises and public enterprises controlled by a democratic body </a:t>
            </a:r>
            <a:r>
              <a:rPr lang="en-GB" sz="8000" b="0" i="0" u="none" strike="noStrike" baseline="0" dirty="0">
                <a:solidFill>
                  <a:srgbClr val="CC0099"/>
                </a:solidFill>
                <a:latin typeface="Calibri" panose="020F0502020204030204" pitchFamily="34" charset="0"/>
              </a:rPr>
              <a:t>(Desroche, 1983: p. 205)”</a:t>
            </a:r>
            <a:r>
              <a:rPr lang="en-GB" sz="12800" b="0" i="0" u="none" strike="noStrike" baseline="0" dirty="0">
                <a:solidFill>
                  <a:srgbClr val="CC0099"/>
                </a:solidFill>
                <a:latin typeface="Calibri" panose="020F0502020204030204" pitchFamily="34" charset="0"/>
                <a:cs typeface="Calibri" panose="020F0502020204030204" pitchFamily="34" charset="0"/>
              </a:rPr>
              <a:t> </a:t>
            </a:r>
            <a:r>
              <a:rPr lang="en-GB" sz="8000" dirty="0">
                <a:solidFill>
                  <a:srgbClr val="CC0099"/>
                </a:solidFill>
                <a:latin typeface="Calibri" panose="020F0502020204030204" pitchFamily="34" charset="0"/>
                <a:ea typeface="Calibri" panose="020F0502020204030204" pitchFamily="34" charset="0"/>
                <a:cs typeface="Calibri" panose="020F0502020204030204" pitchFamily="34" charset="0"/>
              </a:rPr>
              <a:t>(Laville et al., 2005, pp. 13,14)</a:t>
            </a:r>
            <a:endParaRPr lang="en-GB" sz="8000" dirty="0">
              <a:solidFill>
                <a:srgbClr val="CC0099"/>
              </a:solidFill>
              <a:latin typeface="Calibri" panose="020F0502020204030204" pitchFamily="34" charset="0"/>
              <a:ea typeface="Calibri" panose="020F0502020204030204" pitchFamily="34" charset="0"/>
              <a:cs typeface="Times New Roman" panose="02020603050405020304" pitchFamily="18" charset="0"/>
            </a:endParaRPr>
          </a:p>
          <a:p>
            <a:pPr>
              <a:lnSpc>
                <a:spcPct val="90000"/>
              </a:lnSpc>
            </a:pPr>
            <a:endParaRPr lang="en-GB" sz="8000" b="0" i="0" u="none" strike="noStrike" baseline="0" dirty="0">
              <a:latin typeface="Calibri" panose="020F0502020204030204" pitchFamily="34" charset="0"/>
            </a:endParaRPr>
          </a:p>
          <a:p>
            <a:pPr>
              <a:lnSpc>
                <a:spcPct val="90000"/>
              </a:lnSpc>
            </a:pPr>
            <a:endParaRPr lang="en-GB" sz="2600" b="0" i="0" u="none" strike="noStrike" baseline="0" dirty="0">
              <a:latin typeface="Calibri" panose="020F0502020204030204" pitchFamily="34" charset="0"/>
            </a:endParaRPr>
          </a:p>
          <a:p>
            <a:pPr marL="0" indent="0">
              <a:lnSpc>
                <a:spcPct val="90000"/>
              </a:lnSpc>
              <a:buNone/>
            </a:pPr>
            <a:endParaRPr lang="en-GB" sz="1500" dirty="0">
              <a:latin typeface="Calibri" panose="020F0502020204030204" pitchFamily="34" charset="0"/>
              <a:ea typeface="Calibri" panose="020F0502020204030204" pitchFamily="34" charset="0"/>
              <a:cs typeface="Calibri" panose="020F0502020204030204" pitchFamily="34" charset="0"/>
            </a:endParaRPr>
          </a:p>
          <a:p>
            <a:pPr marL="0" indent="0">
              <a:lnSpc>
                <a:spcPct val="90000"/>
              </a:lnSpc>
              <a:buNone/>
            </a:pPr>
            <a:endParaRPr lang="en-GB" sz="15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90000"/>
              </a:lnSpc>
              <a:buNone/>
            </a:pPr>
            <a:endParaRPr lang="en-GB" sz="1500" dirty="0"/>
          </a:p>
          <a:p>
            <a:pPr marL="0" indent="0">
              <a:lnSpc>
                <a:spcPct val="90000"/>
              </a:lnSpc>
              <a:buNone/>
            </a:pPr>
            <a:endParaRPr lang="en-GB" sz="1500" dirty="0"/>
          </a:p>
          <a:p>
            <a:pPr marL="0" indent="0">
              <a:lnSpc>
                <a:spcPct val="90000"/>
              </a:lnSpc>
              <a:buNone/>
            </a:pPr>
            <a:endParaRPr lang="en-GB" sz="1500" dirty="0"/>
          </a:p>
          <a:p>
            <a:pPr marL="0" indent="0">
              <a:lnSpc>
                <a:spcPct val="90000"/>
              </a:lnSpc>
              <a:buNone/>
            </a:pPr>
            <a:endParaRPr lang="en-GB" sz="1500" dirty="0"/>
          </a:p>
          <a:p>
            <a:pPr marL="0" indent="0">
              <a:lnSpc>
                <a:spcPct val="90000"/>
              </a:lnSpc>
              <a:buNone/>
            </a:pPr>
            <a:endParaRPr lang="en-GB" sz="1500" dirty="0"/>
          </a:p>
          <a:p>
            <a:pPr marL="0" indent="0">
              <a:lnSpc>
                <a:spcPct val="90000"/>
              </a:lnSpc>
              <a:buNone/>
            </a:pPr>
            <a:endParaRPr lang="en-GB" sz="1500" dirty="0"/>
          </a:p>
          <a:p>
            <a:pPr marL="0" indent="0">
              <a:lnSpc>
                <a:spcPct val="90000"/>
              </a:lnSpc>
              <a:buNone/>
            </a:pPr>
            <a:endParaRPr lang="en-GB" sz="1500" dirty="0"/>
          </a:p>
          <a:p>
            <a:pPr marL="0" indent="0">
              <a:lnSpc>
                <a:spcPct val="90000"/>
              </a:lnSpc>
              <a:buNone/>
            </a:pPr>
            <a:endParaRPr lang="en-GB" sz="1500" dirty="0"/>
          </a:p>
          <a:p>
            <a:pPr marL="0" indent="0">
              <a:lnSpc>
                <a:spcPct val="90000"/>
              </a:lnSpc>
              <a:buNone/>
            </a:pPr>
            <a:endParaRPr lang="en-GB" sz="1500" dirty="0"/>
          </a:p>
        </p:txBody>
      </p:sp>
    </p:spTree>
    <p:extLst>
      <p:ext uri="{BB962C8B-B14F-4D97-AF65-F5344CB8AC3E}">
        <p14:creationId xmlns:p14="http://schemas.microsoft.com/office/powerpoint/2010/main" val="720926222"/>
      </p:ext>
    </p:extLst>
  </p:cSld>
  <p:clrMapOvr>
    <a:masterClrMapping/>
  </p:clrMapOvr>
  <mc:AlternateContent xmlns:mc="http://schemas.openxmlformats.org/markup-compatibility/2006" xmlns:p14="http://schemas.microsoft.com/office/powerpoint/2010/main">
    <mc:Choice Requires="p14">
      <p:transition spd="slow" p14:dur="2000" advTm="26911"/>
    </mc:Choice>
    <mc:Fallback xmlns="">
      <p:transition spd="slow" advTm="26911"/>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5">
            <a:extLst>
              <a:ext uri="{FF2B5EF4-FFF2-40B4-BE49-F238E27FC236}">
                <a16:creationId xmlns:a16="http://schemas.microsoft.com/office/drawing/2014/main" id="{87A57295-2710-4920-B99A-4D1FA03A62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8" name="Rectangle 17">
            <a:extLst>
              <a:ext uri="{FF2B5EF4-FFF2-40B4-BE49-F238E27FC236}">
                <a16:creationId xmlns:a16="http://schemas.microsoft.com/office/drawing/2014/main" id="{78067929-4D33-4306-9E2F-67C49CDDB5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0050" y="465745"/>
            <a:ext cx="8343900" cy="563943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400050" y="465745"/>
            <a:ext cx="2692909" cy="5639435"/>
          </a:xfrm>
        </p:spPr>
        <p:txBody>
          <a:bodyPr>
            <a:normAutofit/>
          </a:bodyPr>
          <a:lstStyle/>
          <a:p>
            <a:pPr algn="r" eaLnBrk="1" hangingPunct="1">
              <a:lnSpc>
                <a:spcPct val="90000"/>
              </a:lnSpc>
            </a:pPr>
            <a:r>
              <a:rPr lang="en-GB" altLang="en-US" sz="3600" dirty="0">
                <a:solidFill>
                  <a:srgbClr val="008080"/>
                </a:solidFill>
              </a:rPr>
              <a:t>Attempts to form Social Economy</a:t>
            </a:r>
            <a:r>
              <a:rPr lang="en-GB" altLang="en-US" sz="3200" dirty="0">
                <a:solidFill>
                  <a:srgbClr val="008080"/>
                </a:solidFill>
              </a:rPr>
              <a:t>: </a:t>
            </a:r>
            <a:br>
              <a:rPr lang="en-GB" altLang="en-US" sz="3200" dirty="0">
                <a:solidFill>
                  <a:srgbClr val="008080"/>
                </a:solidFill>
              </a:rPr>
            </a:br>
            <a:br>
              <a:rPr lang="en-GB" altLang="en-US" sz="3200" dirty="0">
                <a:solidFill>
                  <a:srgbClr val="008080"/>
                </a:solidFill>
              </a:rPr>
            </a:br>
            <a:r>
              <a:rPr lang="en-GB" altLang="en-US" sz="3200" dirty="0">
                <a:solidFill>
                  <a:srgbClr val="008080"/>
                </a:solidFill>
              </a:rPr>
              <a:t>CIRIEC Approaches</a:t>
            </a:r>
            <a:br>
              <a:rPr lang="en-GB" altLang="en-US" sz="3200" dirty="0">
                <a:solidFill>
                  <a:srgbClr val="008080"/>
                </a:solidFill>
              </a:rPr>
            </a:br>
            <a:r>
              <a:rPr lang="en-GB" altLang="en-US" sz="2400" dirty="0">
                <a:solidFill>
                  <a:srgbClr val="008080"/>
                </a:solidFill>
              </a:rPr>
              <a:t>Annals of </a:t>
            </a:r>
            <a:br>
              <a:rPr lang="en-GB" altLang="en-US" sz="2400" dirty="0">
                <a:solidFill>
                  <a:srgbClr val="008080"/>
                </a:solidFill>
              </a:rPr>
            </a:br>
            <a:r>
              <a:rPr lang="en-GB" altLang="en-US" sz="2400" dirty="0">
                <a:solidFill>
                  <a:srgbClr val="008080"/>
                </a:solidFill>
              </a:rPr>
              <a:t>Public and Cooperative Economics   </a:t>
            </a:r>
          </a:p>
        </p:txBody>
      </p:sp>
      <p:cxnSp>
        <p:nvCxnSpPr>
          <p:cNvPr id="20" name="Straight Connector 1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57400"/>
            <a:ext cx="0" cy="2743200"/>
          </a:xfrm>
          <a:prstGeom prst="line">
            <a:avLst/>
          </a:prstGeom>
          <a:ln w="19050">
            <a:solidFill>
              <a:schemeClr val="tx1">
                <a:alpha val="80000"/>
              </a:schemeClr>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3F9D4A92-3059-44A0-A862-743E4CF7A5D2}"/>
              </a:ext>
            </a:extLst>
          </p:cNvPr>
          <p:cNvSpPr>
            <a:spLocks noGrp="1"/>
          </p:cNvSpPr>
          <p:nvPr>
            <p:ph idx="1"/>
          </p:nvPr>
        </p:nvSpPr>
        <p:spPr>
          <a:xfrm>
            <a:off x="3490722" y="465745"/>
            <a:ext cx="5220925" cy="5639435"/>
          </a:xfrm>
        </p:spPr>
        <p:txBody>
          <a:bodyPr anchor="ctr">
            <a:normAutofit fontScale="25000" lnSpcReduction="20000"/>
          </a:bodyPr>
          <a:lstStyle/>
          <a:p>
            <a:pPr marL="0" indent="0">
              <a:lnSpc>
                <a:spcPct val="90000"/>
              </a:lnSpc>
              <a:spcBef>
                <a:spcPts val="1200"/>
              </a:spcBef>
              <a:spcAft>
                <a:spcPts val="1200"/>
              </a:spcAft>
              <a:buNone/>
            </a:pPr>
            <a:endParaRPr lang="en-GB" sz="15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90000"/>
              </a:lnSpc>
              <a:spcBef>
                <a:spcPts val="1200"/>
              </a:spcBef>
              <a:spcAft>
                <a:spcPts val="1200"/>
              </a:spcAft>
              <a:buNone/>
            </a:pPr>
            <a:endParaRPr lang="en-GB" sz="15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90000"/>
              </a:lnSpc>
              <a:spcBef>
                <a:spcPts val="1200"/>
              </a:spcBef>
              <a:spcAft>
                <a:spcPts val="1200"/>
              </a:spcAft>
              <a:buNone/>
            </a:pPr>
            <a:endParaRPr lang="en-GB" sz="15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90000"/>
              </a:lnSpc>
              <a:spcBef>
                <a:spcPts val="1200"/>
              </a:spcBef>
              <a:spcAft>
                <a:spcPts val="1200"/>
              </a:spcAft>
              <a:buNone/>
            </a:pPr>
            <a:r>
              <a:rPr lang="en-GB" sz="8000" dirty="0">
                <a:effectLst/>
                <a:latin typeface="Calibri" panose="020F0502020204030204" pitchFamily="34" charset="0"/>
                <a:ea typeface="Calibri" panose="020F0502020204030204" pitchFamily="34" charset="0"/>
                <a:cs typeface="Times New Roman" panose="02020603050405020304" pitchFamily="18" charset="0"/>
              </a:rPr>
              <a:t>Approaches from International Centre of Research and Information on the Public, Social and Cooperative Economy (CIRIEC) to UK academics to participate in discussions on a social economy:</a:t>
            </a:r>
          </a:p>
          <a:p>
            <a:pPr marL="197485" marR="540385" indent="0">
              <a:lnSpc>
                <a:spcPct val="90000"/>
              </a:lnSpc>
              <a:spcBef>
                <a:spcPts val="1200"/>
              </a:spcBef>
              <a:spcAft>
                <a:spcPts val="1200"/>
              </a:spcAft>
              <a:buNone/>
            </a:pPr>
            <a:r>
              <a:rPr lang="en-GB" sz="8000" i="1" dirty="0">
                <a:effectLst/>
                <a:latin typeface="Calibri" panose="020F0502020204030204" pitchFamily="34" charset="0"/>
                <a:ea typeface="Calibri" panose="020F0502020204030204" pitchFamily="34" charset="0"/>
                <a:cs typeface="Times New Roman" panose="02020603050405020304" pitchFamily="18" charset="0"/>
              </a:rPr>
              <a:t>“During the 1970s, after numerous fruitless contacts with the United Kingdom at the regular invitation of British rapporteurs to the international congresses, a small group of specialists interested in research in public enterprises came forward as the British Section of CIRIEC. …… The Group publishes a bulletin entitled "Public Enterprise" which is no less interesting for consisting of only a few pages.</a:t>
            </a:r>
            <a:endParaRPr lang="en-GB" sz="8000" i="1" dirty="0">
              <a:latin typeface="Calibri" panose="020F0502020204030204" pitchFamily="34" charset="0"/>
              <a:ea typeface="Calibri" panose="020F0502020204030204" pitchFamily="34" charset="0"/>
              <a:cs typeface="Times New Roman" panose="02020603050405020304" pitchFamily="18" charset="0"/>
            </a:endParaRPr>
          </a:p>
          <a:p>
            <a:pPr marL="197485" marR="540385" indent="0">
              <a:lnSpc>
                <a:spcPct val="90000"/>
              </a:lnSpc>
              <a:spcBef>
                <a:spcPts val="1200"/>
              </a:spcBef>
              <a:spcAft>
                <a:spcPts val="1200"/>
              </a:spcAft>
              <a:buNone/>
            </a:pPr>
            <a:r>
              <a:rPr lang="en-GB" sz="8000" i="1" dirty="0">
                <a:effectLst/>
                <a:latin typeface="Calibri" panose="020F0502020204030204" pitchFamily="34" charset="0"/>
                <a:ea typeface="Calibri" panose="020F0502020204030204" pitchFamily="34" charset="0"/>
                <a:cs typeface="Times New Roman" panose="02020603050405020304" pitchFamily="18" charset="0"/>
              </a:rPr>
              <a:t>“Beyond attending various congresses and contributing some articles to the "Annals", the Group never had firm relations with the International Centre…”  </a:t>
            </a:r>
            <a:r>
              <a:rPr lang="en-GB" sz="80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(Gelard, 1997, p. 67)</a:t>
            </a:r>
            <a:endParaRPr lang="en-GB" sz="80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90000"/>
              </a:lnSpc>
              <a:buNone/>
            </a:pPr>
            <a:endParaRPr lang="en-GB" sz="1500" dirty="0"/>
          </a:p>
          <a:p>
            <a:pPr marL="0" indent="0">
              <a:lnSpc>
                <a:spcPct val="90000"/>
              </a:lnSpc>
              <a:buNone/>
            </a:pPr>
            <a:endParaRPr lang="en-GB" sz="1500" dirty="0"/>
          </a:p>
          <a:p>
            <a:pPr marL="0" indent="0">
              <a:lnSpc>
                <a:spcPct val="90000"/>
              </a:lnSpc>
              <a:buNone/>
            </a:pPr>
            <a:endParaRPr lang="en-GB" sz="1500" dirty="0"/>
          </a:p>
          <a:p>
            <a:pPr marL="0" indent="0">
              <a:lnSpc>
                <a:spcPct val="90000"/>
              </a:lnSpc>
              <a:buNone/>
            </a:pPr>
            <a:endParaRPr lang="en-GB" sz="1500" dirty="0"/>
          </a:p>
          <a:p>
            <a:pPr marL="0" indent="0">
              <a:lnSpc>
                <a:spcPct val="90000"/>
              </a:lnSpc>
              <a:buNone/>
            </a:pPr>
            <a:endParaRPr lang="en-GB" sz="1500" dirty="0"/>
          </a:p>
          <a:p>
            <a:pPr marL="0" indent="0">
              <a:lnSpc>
                <a:spcPct val="90000"/>
              </a:lnSpc>
              <a:buNone/>
            </a:pPr>
            <a:endParaRPr lang="en-GB" sz="1500" dirty="0"/>
          </a:p>
          <a:p>
            <a:pPr marL="0" indent="0">
              <a:lnSpc>
                <a:spcPct val="90000"/>
              </a:lnSpc>
              <a:buNone/>
            </a:pPr>
            <a:endParaRPr lang="en-GB" sz="1500" dirty="0"/>
          </a:p>
          <a:p>
            <a:pPr marL="0" indent="0">
              <a:lnSpc>
                <a:spcPct val="90000"/>
              </a:lnSpc>
              <a:buNone/>
            </a:pPr>
            <a:endParaRPr lang="en-GB" sz="1500" dirty="0"/>
          </a:p>
          <a:p>
            <a:pPr marL="0" indent="0">
              <a:lnSpc>
                <a:spcPct val="90000"/>
              </a:lnSpc>
              <a:buNone/>
            </a:pPr>
            <a:endParaRPr lang="en-GB" sz="1500" dirty="0"/>
          </a:p>
          <a:p>
            <a:pPr marL="0" indent="0">
              <a:lnSpc>
                <a:spcPct val="90000"/>
              </a:lnSpc>
              <a:buNone/>
            </a:pPr>
            <a:endParaRPr lang="en-GB" sz="1500" dirty="0"/>
          </a:p>
          <a:p>
            <a:pPr marL="0" indent="0">
              <a:lnSpc>
                <a:spcPct val="90000"/>
              </a:lnSpc>
              <a:buNone/>
            </a:pPr>
            <a:endParaRPr lang="en-GB" sz="1500" dirty="0"/>
          </a:p>
          <a:p>
            <a:pPr marL="0" indent="0">
              <a:lnSpc>
                <a:spcPct val="90000"/>
              </a:lnSpc>
              <a:buNone/>
            </a:pPr>
            <a:endParaRPr lang="en-GB" sz="1500" dirty="0"/>
          </a:p>
        </p:txBody>
      </p:sp>
    </p:spTree>
    <p:extLst>
      <p:ext uri="{BB962C8B-B14F-4D97-AF65-F5344CB8AC3E}">
        <p14:creationId xmlns:p14="http://schemas.microsoft.com/office/powerpoint/2010/main" val="4114653201"/>
      </p:ext>
    </p:extLst>
  </p:cSld>
  <p:clrMapOvr>
    <a:masterClrMapping/>
  </p:clrMapOvr>
  <mc:AlternateContent xmlns:mc="http://schemas.openxmlformats.org/markup-compatibility/2006" xmlns:p14="http://schemas.microsoft.com/office/powerpoint/2010/main">
    <mc:Choice Requires="p14">
      <p:transition spd="slow" p14:dur="2000" advTm="26911"/>
    </mc:Choice>
    <mc:Fallback xmlns="">
      <p:transition spd="slow" advTm="26911"/>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87A57295-2710-4920-B99A-4D1FA03A62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5" name="Rectangle 24">
            <a:extLst>
              <a:ext uri="{FF2B5EF4-FFF2-40B4-BE49-F238E27FC236}">
                <a16:creationId xmlns:a16="http://schemas.microsoft.com/office/drawing/2014/main" id="{78067929-4D33-4306-9E2F-67C49CDDB5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0050" y="465745"/>
            <a:ext cx="8343900" cy="563943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628650" y="894027"/>
            <a:ext cx="2620771" cy="4782873"/>
          </a:xfrm>
        </p:spPr>
        <p:txBody>
          <a:bodyPr>
            <a:normAutofit/>
          </a:bodyPr>
          <a:lstStyle/>
          <a:p>
            <a:pPr algn="r" eaLnBrk="1" hangingPunct="1">
              <a:lnSpc>
                <a:spcPct val="90000"/>
              </a:lnSpc>
            </a:pPr>
            <a:r>
              <a:rPr lang="en-GB" altLang="en-US" sz="3600" dirty="0">
                <a:solidFill>
                  <a:srgbClr val="008080"/>
                </a:solidFill>
              </a:rPr>
              <a:t>Attempts to form Social Economy III </a:t>
            </a:r>
            <a:br>
              <a:rPr lang="en-GB" altLang="en-US" sz="3200" dirty="0">
                <a:solidFill>
                  <a:srgbClr val="008080"/>
                </a:solidFill>
              </a:rPr>
            </a:br>
            <a:br>
              <a:rPr lang="en-GB" altLang="en-US" sz="3200" dirty="0">
                <a:solidFill>
                  <a:srgbClr val="008080"/>
                </a:solidFill>
              </a:rPr>
            </a:br>
            <a:r>
              <a:rPr lang="en-GB" altLang="en-US" sz="2800" dirty="0">
                <a:solidFill>
                  <a:srgbClr val="008080"/>
                </a:solidFill>
              </a:rPr>
              <a:t>Martine Aubry</a:t>
            </a:r>
            <a:br>
              <a:rPr lang="en-GB" altLang="en-US" sz="2800" dirty="0">
                <a:solidFill>
                  <a:srgbClr val="008080"/>
                </a:solidFill>
              </a:rPr>
            </a:br>
            <a:r>
              <a:rPr lang="en-GB" altLang="en-US" sz="2800" dirty="0">
                <a:solidFill>
                  <a:srgbClr val="008080"/>
                </a:solidFill>
              </a:rPr>
              <a:t>Alain Lipietz 1998-2000</a:t>
            </a:r>
          </a:p>
        </p:txBody>
      </p:sp>
      <p:cxnSp>
        <p:nvCxnSpPr>
          <p:cNvPr id="27" name="Straight Connector 26">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57400"/>
            <a:ext cx="0" cy="2743200"/>
          </a:xfrm>
          <a:prstGeom prst="line">
            <a:avLst/>
          </a:prstGeom>
          <a:ln w="19050">
            <a:solidFill>
              <a:schemeClr val="tx1">
                <a:alpha val="80000"/>
              </a:schemeClr>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3F9D4A92-3059-44A0-A862-743E4CF7A5D2}"/>
              </a:ext>
            </a:extLst>
          </p:cNvPr>
          <p:cNvSpPr>
            <a:spLocks noGrp="1"/>
          </p:cNvSpPr>
          <p:nvPr>
            <p:ph idx="1"/>
          </p:nvPr>
        </p:nvSpPr>
        <p:spPr>
          <a:xfrm>
            <a:off x="3490721" y="548680"/>
            <a:ext cx="5253227" cy="5760639"/>
          </a:xfrm>
        </p:spPr>
        <p:txBody>
          <a:bodyPr anchor="ctr">
            <a:normAutofit fontScale="40000" lnSpcReduction="20000"/>
          </a:bodyPr>
          <a:lstStyle/>
          <a:p>
            <a:pPr marL="0" indent="0">
              <a:lnSpc>
                <a:spcPct val="90000"/>
              </a:lnSpc>
              <a:spcBef>
                <a:spcPts val="1200"/>
              </a:spcBef>
              <a:spcAft>
                <a:spcPts val="1200"/>
              </a:spcAft>
              <a:buNone/>
            </a:pPr>
            <a:r>
              <a:rPr lang="en-GB" sz="5000" dirty="0">
                <a:solidFill>
                  <a:srgbClr val="C00000"/>
                </a:solidFill>
                <a:effectLst/>
                <a:ea typeface="Calibri" panose="020F0502020204030204" pitchFamily="34" charset="0"/>
                <a:cs typeface="Times New Roman" panose="02020603050405020304" pitchFamily="18" charset="0"/>
              </a:rPr>
              <a:t>Martine Aubry Mission Letter to Alain Lipietz</a:t>
            </a:r>
          </a:p>
          <a:p>
            <a:pPr>
              <a:lnSpc>
                <a:spcPct val="90000"/>
              </a:lnSpc>
              <a:spcBef>
                <a:spcPts val="1200"/>
              </a:spcBef>
              <a:spcAft>
                <a:spcPts val="1200"/>
              </a:spcAft>
            </a:pPr>
            <a:r>
              <a:rPr lang="en-GB" sz="4500" dirty="0">
                <a:latin typeface="Calibri" panose="020F0502020204030204" pitchFamily="34" charset="0"/>
              </a:rPr>
              <a:t>“</a:t>
            </a:r>
            <a:r>
              <a:rPr lang="en-GB" sz="4500" b="0" u="none" strike="noStrike" baseline="0" dirty="0">
                <a:latin typeface="Calibri" panose="020F0502020204030204" pitchFamily="34" charset="0"/>
              </a:rPr>
              <a:t>I would like you to make a study on the desirability of a specific status of a new type of social society fully integrated into the economic world and likely to promote new jobs and new markets.</a:t>
            </a:r>
          </a:p>
          <a:p>
            <a:pPr>
              <a:lnSpc>
                <a:spcPct val="90000"/>
              </a:lnSpc>
            </a:pPr>
            <a:r>
              <a:rPr lang="en-GB" sz="4500" dirty="0">
                <a:effectLst/>
                <a:latin typeface="Calibri" panose="020F0502020204030204" pitchFamily="34" charset="0"/>
                <a:ea typeface="Calibri" panose="020F0502020204030204" pitchFamily="34" charset="0"/>
                <a:cs typeface="Times New Roman" panose="02020603050405020304" pitchFamily="18" charset="0"/>
              </a:rPr>
              <a:t> “to think about the creation, alongside integration companies, of a status of company with a social purpose. </a:t>
            </a:r>
            <a:r>
              <a:rPr lang="en-GB" sz="4500" dirty="0">
                <a:solidFill>
                  <a:srgbClr val="CC0099"/>
                </a:solidFill>
                <a:latin typeface="Calibri" panose="020F0502020204030204" pitchFamily="34" charset="0"/>
                <a:ea typeface="Calibri" panose="020F0502020204030204" pitchFamily="34" charset="0"/>
                <a:cs typeface="Calibri" panose="020F0502020204030204" pitchFamily="34" charset="0"/>
              </a:rPr>
              <a:t>(M. Aubry, personal communication, 17 September 1998)</a:t>
            </a:r>
            <a:endParaRPr lang="en-GB" sz="4500" dirty="0">
              <a:solidFill>
                <a:srgbClr val="CC0099"/>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90000"/>
              </a:lnSpc>
              <a:buNone/>
            </a:pPr>
            <a:endParaRPr lang="en-GB" sz="45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90000"/>
              </a:lnSpc>
              <a:buNone/>
            </a:pPr>
            <a:r>
              <a:rPr lang="en-GB" sz="4500" dirty="0">
                <a:solidFill>
                  <a:srgbClr val="C00000"/>
                </a:solidFill>
                <a:latin typeface="Calibri" panose="020F0502020204030204" pitchFamily="34" charset="0"/>
                <a:ea typeface="Calibri" panose="020F0502020204030204" pitchFamily="34" charset="0"/>
                <a:cs typeface="Times New Roman" panose="02020603050405020304" pitchFamily="18" charset="0"/>
              </a:rPr>
              <a:t>Alain Lipietz MEP Report </a:t>
            </a:r>
          </a:p>
          <a:p>
            <a:pPr marL="0" indent="0">
              <a:lnSpc>
                <a:spcPct val="90000"/>
              </a:lnSpc>
              <a:buNone/>
            </a:pPr>
            <a:endParaRPr lang="en-GB" sz="4500"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a:lnSpc>
                <a:spcPct val="90000"/>
              </a:lnSpc>
            </a:pPr>
            <a:r>
              <a:rPr lang="en-GB" sz="4500" dirty="0">
                <a:effectLst/>
                <a:latin typeface="Calibri" panose="020F0502020204030204" pitchFamily="34" charset="0"/>
                <a:ea typeface="Calibri" panose="020F0502020204030204" pitchFamily="34" charset="0"/>
                <a:cs typeface="Times New Roman" panose="02020603050405020304" pitchFamily="18" charset="0"/>
              </a:rPr>
              <a:t>“Under this label could be gathered associations, cooperatives, social economy unions, private companies, individual workers, local exchange systems”.  </a:t>
            </a:r>
          </a:p>
          <a:p>
            <a:pPr>
              <a:lnSpc>
                <a:spcPct val="90000"/>
              </a:lnSpc>
            </a:pPr>
            <a:endParaRPr lang="en-GB" sz="4500" dirty="0">
              <a:latin typeface="Calibri" panose="020F0502020204030204" pitchFamily="34" charset="0"/>
              <a:ea typeface="Calibri" panose="020F0502020204030204" pitchFamily="34" charset="0"/>
              <a:cs typeface="Times New Roman" panose="02020603050405020304" pitchFamily="18" charset="0"/>
            </a:endParaRPr>
          </a:p>
          <a:p>
            <a:pPr>
              <a:lnSpc>
                <a:spcPct val="90000"/>
              </a:lnSpc>
            </a:pPr>
            <a:r>
              <a:rPr lang="en-GB" sz="4500" dirty="0">
                <a:latin typeface="Calibri" panose="020F0502020204030204" pitchFamily="34" charset="0"/>
                <a:ea typeface="Calibri" panose="020F0502020204030204" pitchFamily="34" charset="0"/>
                <a:cs typeface="Times New Roman" panose="02020603050405020304" pitchFamily="18" charset="0"/>
              </a:rPr>
              <a:t>“</a:t>
            </a:r>
            <a:r>
              <a:rPr lang="en-GB" sz="4500" dirty="0">
                <a:effectLst/>
                <a:latin typeface="Calibri" panose="020F0502020204030204" pitchFamily="34" charset="0"/>
                <a:ea typeface="Calibri" panose="020F0502020204030204" pitchFamily="34" charset="0"/>
                <a:cs typeface="Times New Roman" panose="02020603050405020304" pitchFamily="18" charset="0"/>
              </a:rPr>
              <a:t>The Labour Code would specify exemptions from social contributions that benefit insertion structures through economic activity, “in order to replace them with subsidies independent of the general movement of reduction of contributions”  </a:t>
            </a:r>
            <a:r>
              <a:rPr lang="en-GB" sz="4500" dirty="0">
                <a:effectLst/>
                <a:latin typeface="Calibri" panose="020F0502020204030204" pitchFamily="34" charset="0"/>
                <a:ea typeface="Calibri" panose="020F0502020204030204" pitchFamily="34" charset="0"/>
                <a:cs typeface="Calibri" panose="020F0502020204030204" pitchFamily="34" charset="0"/>
              </a:rPr>
              <a:t>(</a:t>
            </a:r>
            <a:r>
              <a:rPr lang="en-GB" sz="45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Lipietz, 2000)</a:t>
            </a:r>
            <a:r>
              <a:rPr lang="en-GB" sz="45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rPr>
              <a:t>. </a:t>
            </a:r>
          </a:p>
          <a:p>
            <a:pPr>
              <a:lnSpc>
                <a:spcPct val="90000"/>
              </a:lnSpc>
            </a:pPr>
            <a:endParaRPr lang="en-GB" sz="2600" b="0" i="1" u="none" strike="noStrike" baseline="0" dirty="0">
              <a:solidFill>
                <a:srgbClr val="CC0099"/>
              </a:solidFill>
              <a:latin typeface="Calibri" panose="020F0502020204030204" pitchFamily="34" charset="0"/>
            </a:endParaRPr>
          </a:p>
          <a:p>
            <a:pPr>
              <a:lnSpc>
                <a:spcPct val="90000"/>
              </a:lnSpc>
            </a:pPr>
            <a:endParaRPr lang="en-GB" sz="1300" b="0" i="1" u="none" strike="noStrike" baseline="0" dirty="0">
              <a:latin typeface="Calibri" panose="020F0502020204030204" pitchFamily="34" charset="0"/>
            </a:endParaRPr>
          </a:p>
          <a:p>
            <a:pPr marL="0" indent="0">
              <a:lnSpc>
                <a:spcPct val="90000"/>
              </a:lnSpc>
              <a:buNone/>
            </a:pPr>
            <a:endParaRPr lang="en-GB" sz="1300" dirty="0"/>
          </a:p>
          <a:p>
            <a:pPr marL="0" indent="0">
              <a:lnSpc>
                <a:spcPct val="90000"/>
              </a:lnSpc>
              <a:buNone/>
            </a:pPr>
            <a:endParaRPr lang="en-GB" sz="1300" dirty="0"/>
          </a:p>
          <a:p>
            <a:pPr marL="0" indent="0">
              <a:lnSpc>
                <a:spcPct val="90000"/>
              </a:lnSpc>
              <a:buNone/>
            </a:pPr>
            <a:endParaRPr lang="en-GB" sz="1300" dirty="0"/>
          </a:p>
        </p:txBody>
      </p:sp>
    </p:spTree>
    <p:extLst>
      <p:ext uri="{BB962C8B-B14F-4D97-AF65-F5344CB8AC3E}">
        <p14:creationId xmlns:p14="http://schemas.microsoft.com/office/powerpoint/2010/main" val="4167991896"/>
      </p:ext>
    </p:extLst>
  </p:cSld>
  <p:clrMapOvr>
    <a:masterClrMapping/>
  </p:clrMapOvr>
  <mc:AlternateContent xmlns:mc="http://schemas.openxmlformats.org/markup-compatibility/2006" xmlns:p14="http://schemas.microsoft.com/office/powerpoint/2010/main">
    <mc:Choice Requires="p14">
      <p:transition spd="slow" p14:dur="2000" advTm="26911"/>
    </mc:Choice>
    <mc:Fallback xmlns="">
      <p:transition spd="slow" advTm="26911"/>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628650" y="320041"/>
            <a:ext cx="7886700" cy="516671"/>
          </a:xfrm>
        </p:spPr>
        <p:txBody>
          <a:bodyPr>
            <a:normAutofit fontScale="90000"/>
          </a:bodyPr>
          <a:lstStyle/>
          <a:p>
            <a:pPr eaLnBrk="1" hangingPunct="1"/>
            <a:r>
              <a:rPr lang="en-GB" altLang="en-US" sz="3200" dirty="0">
                <a:solidFill>
                  <a:srgbClr val="008080"/>
                </a:solidFill>
              </a:rPr>
              <a:t>Quebec Precedent</a:t>
            </a:r>
          </a:p>
        </p:txBody>
      </p:sp>
      <p:sp>
        <p:nvSpPr>
          <p:cNvPr id="11" name="Content Placeholder 2">
            <a:extLst>
              <a:ext uri="{FF2B5EF4-FFF2-40B4-BE49-F238E27FC236}">
                <a16:creationId xmlns:a16="http://schemas.microsoft.com/office/drawing/2014/main" id="{3F9D4A92-3059-44A0-A862-743E4CF7A5D2}"/>
              </a:ext>
            </a:extLst>
          </p:cNvPr>
          <p:cNvSpPr>
            <a:spLocks noGrp="1"/>
          </p:cNvSpPr>
          <p:nvPr>
            <p:ph idx="1"/>
          </p:nvPr>
        </p:nvSpPr>
        <p:spPr>
          <a:xfrm>
            <a:off x="241173" y="836713"/>
            <a:ext cx="8661654" cy="5701246"/>
          </a:xfrm>
        </p:spPr>
        <p:txBody>
          <a:bodyPr>
            <a:normAutofit lnSpcReduction="10000"/>
          </a:bodyPr>
          <a:lstStyle/>
          <a:p>
            <a:pPr>
              <a:lnSpc>
                <a:spcPct val="90000"/>
              </a:lnSpc>
              <a:spcBef>
                <a:spcPts val="1200"/>
              </a:spcBef>
              <a:spcAft>
                <a:spcPts val="1200"/>
              </a:spcAft>
            </a:pPr>
            <a:r>
              <a:rPr lang="en-GB" sz="2400" dirty="0">
                <a:effectLst/>
                <a:ea typeface="Calibri" panose="020F0502020204030204" pitchFamily="34" charset="0"/>
                <a:cs typeface="Times New Roman" panose="02020603050405020304" pitchFamily="18" charset="0"/>
              </a:rPr>
              <a:t>Forum for Full Employment 1980s. 1995 Quebec Women's March on Poverty and 1996 Social Economy Summit with representatives from the state, market, and civil society (includ­ing unions, women's groups, and community organisations) all came together in Work­ing Group on Social Economy which in 1999 became the Chantier de l'Economie Sociale. </a:t>
            </a:r>
          </a:p>
          <a:p>
            <a:pPr>
              <a:lnSpc>
                <a:spcPct val="90000"/>
              </a:lnSpc>
              <a:spcBef>
                <a:spcPts val="1200"/>
              </a:spcBef>
              <a:spcAft>
                <a:spcPts val="1200"/>
              </a:spcAft>
            </a:pPr>
            <a:r>
              <a:rPr lang="en-GB" sz="2400" dirty="0">
                <a:solidFill>
                  <a:srgbClr val="C00000"/>
                </a:solidFill>
                <a:effectLst/>
                <a:ea typeface="Calibri" panose="020F0502020204030204" pitchFamily="34" charset="0"/>
                <a:cs typeface="Times New Roman" panose="02020603050405020304" pitchFamily="18" charset="0"/>
              </a:rPr>
              <a:t>The Chantier an overarching framework for the social economy in Quebec, which women’s movement defined </a:t>
            </a:r>
            <a:r>
              <a:rPr lang="en-GB" sz="2400" dirty="0">
                <a:solidFill>
                  <a:srgbClr val="CC0099"/>
                </a:solidFill>
                <a:effectLst/>
                <a:ea typeface="Calibri" panose="020F0502020204030204" pitchFamily="34" charset="0"/>
                <a:cs typeface="Calibri" panose="020F0502020204030204" pitchFamily="34" charset="0"/>
              </a:rPr>
              <a:t>(Laville et al., 2005, p. 11)</a:t>
            </a:r>
            <a:r>
              <a:rPr lang="en-GB" sz="2400" dirty="0">
                <a:solidFill>
                  <a:srgbClr val="CC0099"/>
                </a:solidFill>
                <a:effectLst/>
                <a:ea typeface="Calibri" panose="020F0502020204030204" pitchFamily="34" charset="0"/>
                <a:cs typeface="Times New Roman" panose="02020603050405020304" pitchFamily="18" charset="0"/>
              </a:rPr>
              <a:t>:</a:t>
            </a:r>
          </a:p>
          <a:p>
            <a:pPr>
              <a:lnSpc>
                <a:spcPct val="90000"/>
              </a:lnSpc>
              <a:spcBef>
                <a:spcPts val="1200"/>
              </a:spcBef>
              <a:spcAft>
                <a:spcPts val="1200"/>
              </a:spcAft>
            </a:pPr>
            <a:r>
              <a:rPr lang="en-GB" sz="2400" i="1" dirty="0">
                <a:effectLst/>
                <a:ea typeface="Calibri" panose="020F0502020204030204" pitchFamily="34" charset="0"/>
                <a:cs typeface="Times New Roman" panose="02020603050405020304" pitchFamily="18" charset="0"/>
              </a:rPr>
              <a:t>“the women’s movement proposed a broad definition of the social economy in order to include community action, </a:t>
            </a:r>
            <a:r>
              <a:rPr lang="en-GB" sz="2400" i="1" dirty="0">
                <a:effectLst/>
                <a:ea typeface="Calibri" panose="020F0502020204030204" pitchFamily="34" charset="0"/>
                <a:cs typeface="TimesNewRomanPS-ItalicMT"/>
              </a:rPr>
              <a:t>ie. </a:t>
            </a:r>
            <a:r>
              <a:rPr lang="en-GB" sz="2400" i="1" dirty="0">
                <a:effectLst/>
                <a:ea typeface="Calibri" panose="020F0502020204030204" pitchFamily="34" charset="0"/>
                <a:cs typeface="Times New Roman" panose="02020603050405020304" pitchFamily="18" charset="0"/>
              </a:rPr>
              <a:t>initiatives for poverty reduction and combating exclusion and unemployment, as well as initiatives to increase social awareness and build solidarity – a definition that is thus not limited to the production of goods and services nor to the market portion of the social economy”</a:t>
            </a:r>
          </a:p>
          <a:p>
            <a:pPr marL="0" indent="0">
              <a:lnSpc>
                <a:spcPct val="90000"/>
              </a:lnSpc>
              <a:buNone/>
            </a:pPr>
            <a:endParaRPr lang="en-GB" sz="1600" dirty="0"/>
          </a:p>
          <a:p>
            <a:pPr marL="0" indent="0">
              <a:lnSpc>
                <a:spcPct val="90000"/>
              </a:lnSpc>
              <a:buNone/>
            </a:pPr>
            <a:endParaRPr lang="en-GB" sz="1600" dirty="0"/>
          </a:p>
          <a:p>
            <a:pPr marL="0" indent="0">
              <a:lnSpc>
                <a:spcPct val="90000"/>
              </a:lnSpc>
              <a:buNone/>
            </a:pPr>
            <a:endParaRPr lang="en-GB" sz="1600" dirty="0"/>
          </a:p>
          <a:p>
            <a:pPr marL="0" indent="0">
              <a:lnSpc>
                <a:spcPct val="90000"/>
              </a:lnSpc>
              <a:buNone/>
            </a:pPr>
            <a:endParaRPr lang="en-GB" sz="1600" dirty="0"/>
          </a:p>
          <a:p>
            <a:pPr marL="0" indent="0">
              <a:lnSpc>
                <a:spcPct val="90000"/>
              </a:lnSpc>
              <a:buNone/>
            </a:pPr>
            <a:endParaRPr lang="en-GB" sz="1600" dirty="0"/>
          </a:p>
          <a:p>
            <a:pPr marL="0" indent="0">
              <a:lnSpc>
                <a:spcPct val="90000"/>
              </a:lnSpc>
              <a:buNone/>
            </a:pPr>
            <a:endParaRPr lang="en-GB" sz="1600" dirty="0"/>
          </a:p>
          <a:p>
            <a:pPr marL="0" indent="0">
              <a:lnSpc>
                <a:spcPct val="90000"/>
              </a:lnSpc>
              <a:buNone/>
            </a:pPr>
            <a:endParaRPr lang="en-GB" sz="1600" dirty="0"/>
          </a:p>
          <a:p>
            <a:pPr marL="0" indent="0">
              <a:lnSpc>
                <a:spcPct val="90000"/>
              </a:lnSpc>
              <a:buNone/>
            </a:pPr>
            <a:endParaRPr lang="en-GB" sz="1600" dirty="0"/>
          </a:p>
          <a:p>
            <a:pPr marL="0" indent="0">
              <a:lnSpc>
                <a:spcPct val="90000"/>
              </a:lnSpc>
              <a:buNone/>
            </a:pPr>
            <a:endParaRPr lang="en-GB" sz="1600" dirty="0"/>
          </a:p>
          <a:p>
            <a:pPr marL="0" indent="0">
              <a:lnSpc>
                <a:spcPct val="90000"/>
              </a:lnSpc>
              <a:buNone/>
            </a:pPr>
            <a:endParaRPr lang="en-GB" sz="1600" dirty="0"/>
          </a:p>
          <a:p>
            <a:pPr marL="0" indent="0">
              <a:lnSpc>
                <a:spcPct val="90000"/>
              </a:lnSpc>
              <a:buNone/>
            </a:pPr>
            <a:endParaRPr lang="en-GB" sz="1600" dirty="0"/>
          </a:p>
        </p:txBody>
      </p:sp>
    </p:spTree>
    <p:extLst>
      <p:ext uri="{BB962C8B-B14F-4D97-AF65-F5344CB8AC3E}">
        <p14:creationId xmlns:p14="http://schemas.microsoft.com/office/powerpoint/2010/main" val="774122760"/>
      </p:ext>
    </p:extLst>
  </p:cSld>
  <p:clrMapOvr>
    <a:masterClrMapping/>
  </p:clrMapOvr>
  <mc:AlternateContent xmlns:mc="http://schemas.openxmlformats.org/markup-compatibility/2006" xmlns:p14="http://schemas.microsoft.com/office/powerpoint/2010/main">
    <mc:Choice Requires="p14">
      <p:transition spd="slow" p14:dur="2000" advTm="26911"/>
    </mc:Choice>
    <mc:Fallback xmlns="">
      <p:transition spd="slow" advTm="26911"/>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234085" y="188640"/>
            <a:ext cx="8723315" cy="648072"/>
          </a:xfrm>
        </p:spPr>
        <p:txBody>
          <a:bodyPr>
            <a:normAutofit/>
          </a:bodyPr>
          <a:lstStyle/>
          <a:p>
            <a:pPr eaLnBrk="1" hangingPunct="1">
              <a:lnSpc>
                <a:spcPct val="90000"/>
              </a:lnSpc>
            </a:pPr>
            <a:r>
              <a:rPr lang="en-GB" altLang="en-US" sz="3200" dirty="0">
                <a:solidFill>
                  <a:srgbClr val="008080"/>
                </a:solidFill>
              </a:rPr>
              <a:t>EMES and Revenue Minimum d’Insertion</a:t>
            </a:r>
          </a:p>
        </p:txBody>
      </p:sp>
      <p:sp>
        <p:nvSpPr>
          <p:cNvPr id="11" name="Content Placeholder 2">
            <a:extLst>
              <a:ext uri="{FF2B5EF4-FFF2-40B4-BE49-F238E27FC236}">
                <a16:creationId xmlns:a16="http://schemas.microsoft.com/office/drawing/2014/main" id="{3F9D4A92-3059-44A0-A862-743E4CF7A5D2}"/>
              </a:ext>
            </a:extLst>
          </p:cNvPr>
          <p:cNvSpPr>
            <a:spLocks noGrp="1"/>
          </p:cNvSpPr>
          <p:nvPr>
            <p:ph idx="1"/>
          </p:nvPr>
        </p:nvSpPr>
        <p:spPr>
          <a:xfrm>
            <a:off x="234085" y="836712"/>
            <a:ext cx="8675830" cy="5701248"/>
          </a:xfrm>
        </p:spPr>
        <p:txBody>
          <a:bodyPr>
            <a:normAutofit/>
          </a:bodyPr>
          <a:lstStyle/>
          <a:p>
            <a:pPr marL="177800" indent="-177800">
              <a:lnSpc>
                <a:spcPct val="90000"/>
              </a:lnSpc>
              <a:spcBef>
                <a:spcPts val="1200"/>
              </a:spcBef>
              <a:spcAft>
                <a:spcPts val="1200"/>
              </a:spcAft>
            </a:pPr>
            <a:r>
              <a:rPr lang="en-GB" sz="2400" dirty="0">
                <a:effectLst/>
                <a:ea typeface="Calibri" panose="020F0502020204030204" pitchFamily="34" charset="0"/>
                <a:cs typeface="Times New Roman" panose="02020603050405020304" pitchFamily="18" charset="0"/>
              </a:rPr>
              <a:t>WISE (Work Integration Social </a:t>
            </a:r>
            <a:r>
              <a:rPr lang="en-GB" sz="2400" dirty="0">
                <a:ea typeface="Calibri" panose="020F0502020204030204" pitchFamily="34" charset="0"/>
                <a:cs typeface="Times New Roman" panose="02020603050405020304" pitchFamily="18" charset="0"/>
              </a:rPr>
              <a:t>Enterprise) </a:t>
            </a:r>
            <a:r>
              <a:rPr lang="en-GB" sz="2400" dirty="0">
                <a:effectLst/>
                <a:ea typeface="Calibri" panose="020F0502020204030204" pitchFamily="34" charset="0"/>
                <a:cs typeface="Times New Roman" panose="02020603050405020304" pitchFamily="18" charset="0"/>
              </a:rPr>
              <a:t>approach involves “hiring people in intermediate capacities or as household workers, in what are considered as fill-in jobs”</a:t>
            </a:r>
            <a:r>
              <a:rPr lang="en-GB" sz="2400" i="1" dirty="0">
                <a:effectLst/>
                <a:ea typeface="Calibri" panose="020F0502020204030204" pitchFamily="34" charset="0"/>
                <a:cs typeface="Times New Roman" panose="02020603050405020304" pitchFamily="18" charset="0"/>
              </a:rPr>
              <a:t> </a:t>
            </a:r>
            <a:r>
              <a:rPr lang="en-GB" sz="2400" dirty="0">
                <a:solidFill>
                  <a:srgbClr val="CC0099"/>
                </a:solidFill>
                <a:effectLst/>
                <a:ea typeface="Calibri" panose="020F0502020204030204" pitchFamily="34" charset="0"/>
                <a:cs typeface="Calibri" panose="020F0502020204030204" pitchFamily="34" charset="0"/>
              </a:rPr>
              <a:t>(Laville, 1996a, p. 49)</a:t>
            </a:r>
            <a:r>
              <a:rPr lang="en-GB" sz="2400" dirty="0">
                <a:solidFill>
                  <a:srgbClr val="CC0099"/>
                </a:solidFill>
                <a:effectLst/>
                <a:ea typeface="Calibri" panose="020F0502020204030204" pitchFamily="34" charset="0"/>
                <a:cs typeface="Times New Roman" panose="02020603050405020304" pitchFamily="18" charset="0"/>
              </a:rPr>
              <a:t>. </a:t>
            </a:r>
            <a:endParaRPr lang="en-GB" sz="2400" dirty="0">
              <a:solidFill>
                <a:srgbClr val="CC0099"/>
              </a:solidFill>
              <a:ea typeface="Calibri" panose="020F0502020204030204" pitchFamily="34" charset="0"/>
              <a:cs typeface="Times New Roman" panose="02020603050405020304" pitchFamily="18" charset="0"/>
            </a:endParaRPr>
          </a:p>
          <a:p>
            <a:pPr marL="177800" indent="-177800">
              <a:lnSpc>
                <a:spcPct val="90000"/>
              </a:lnSpc>
              <a:spcBef>
                <a:spcPts val="1200"/>
              </a:spcBef>
              <a:spcAft>
                <a:spcPts val="1200"/>
              </a:spcAft>
            </a:pPr>
            <a:r>
              <a:rPr lang="en-GB" sz="2400" dirty="0">
                <a:effectLst/>
                <a:ea typeface="Calibri" panose="020F0502020204030204" pitchFamily="34" charset="0"/>
                <a:cs typeface="Times New Roman" panose="02020603050405020304" pitchFamily="18" charset="0"/>
              </a:rPr>
              <a:t>when stakeholders from civil society and the social economy are forgotten or instrumentalised in the relationship with the state, public policy is impoverished, because it reproduces the downside of competitive or bureaucratic regulation” </a:t>
            </a:r>
            <a:r>
              <a:rPr lang="en-GB" sz="2400" dirty="0">
                <a:solidFill>
                  <a:srgbClr val="CC0099"/>
                </a:solidFill>
                <a:effectLst/>
                <a:ea typeface="Calibri" panose="020F0502020204030204" pitchFamily="34" charset="0"/>
                <a:cs typeface="Calibri" panose="020F0502020204030204" pitchFamily="34" charset="0"/>
              </a:rPr>
              <a:t>(Vaillancourt, Yves and LeClerc, Philippe, 2013, p. 139)</a:t>
            </a:r>
            <a:r>
              <a:rPr lang="en-GB" sz="2400" b="1" dirty="0">
                <a:solidFill>
                  <a:srgbClr val="CC0099"/>
                </a:solidFill>
                <a:effectLst/>
                <a:ea typeface="Calibri" panose="020F0502020204030204" pitchFamily="34" charset="0"/>
                <a:cs typeface="Times New Roman" panose="02020603050405020304" pitchFamily="18" charset="0"/>
              </a:rPr>
              <a:t>. </a:t>
            </a:r>
            <a:endParaRPr lang="en-GB" sz="2400" dirty="0">
              <a:solidFill>
                <a:srgbClr val="CC0099"/>
              </a:solidFill>
              <a:effectLst/>
              <a:ea typeface="Calibri" panose="020F0502020204030204" pitchFamily="34" charset="0"/>
              <a:cs typeface="Times New Roman" panose="02020603050405020304" pitchFamily="18" charset="0"/>
            </a:endParaRPr>
          </a:p>
          <a:p>
            <a:pPr marL="177800" indent="-177800">
              <a:lnSpc>
                <a:spcPct val="90000"/>
              </a:lnSpc>
              <a:spcBef>
                <a:spcPts val="1200"/>
              </a:spcBef>
              <a:spcAft>
                <a:spcPts val="1200"/>
              </a:spcAft>
            </a:pPr>
            <a:r>
              <a:rPr lang="en-GB" sz="2400" dirty="0"/>
              <a:t>“…the law creating the RMI established (December 1988)…an obligation on the part of the recipient to commit to a pathway of integration into the labour market” </a:t>
            </a:r>
            <a:r>
              <a:rPr lang="en-GB" sz="2400" dirty="0">
                <a:solidFill>
                  <a:srgbClr val="CC0099"/>
                </a:solidFill>
                <a:effectLst/>
                <a:ea typeface="Calibri" panose="020F0502020204030204" pitchFamily="34" charset="0"/>
                <a:cs typeface="Calibri" panose="020F0502020204030204" pitchFamily="34" charset="0"/>
              </a:rPr>
              <a:t>(Legros, 2009, p. 18)</a:t>
            </a:r>
            <a:endParaRPr lang="en-GB" sz="2400" dirty="0">
              <a:solidFill>
                <a:srgbClr val="CC0099"/>
              </a:solidFill>
              <a:effectLst/>
              <a:ea typeface="Calibri" panose="020F0502020204030204" pitchFamily="34" charset="0"/>
              <a:cs typeface="Times New Roman" panose="02020603050405020304" pitchFamily="18" charset="0"/>
            </a:endParaRPr>
          </a:p>
          <a:p>
            <a:pPr marL="177800" indent="-177800">
              <a:lnSpc>
                <a:spcPct val="90000"/>
              </a:lnSpc>
            </a:pP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“such aid has had little effect…The employ­ment and poverty traps that this array of assistance schemes creates are being denounced from all sides”</a:t>
            </a:r>
            <a:r>
              <a:rPr lang="en-GB" sz="2400" b="0" u="none" strike="noStrike" baseline="0" dirty="0"/>
              <a:t> </a:t>
            </a:r>
            <a:r>
              <a:rPr lang="en-GB" sz="2400" dirty="0">
                <a:solidFill>
                  <a:srgbClr val="CC0099"/>
                </a:solidFill>
                <a:effectLst/>
                <a:ea typeface="Calibri" panose="020F0502020204030204" pitchFamily="34" charset="0"/>
                <a:cs typeface="Calibri" panose="020F0502020204030204" pitchFamily="34" charset="0"/>
              </a:rPr>
              <a:t>(Aglietta, 1979, p. 444)</a:t>
            </a:r>
            <a:endParaRPr lang="en-GB" sz="2400" dirty="0">
              <a:solidFill>
                <a:srgbClr val="CC0099"/>
              </a:solidFill>
              <a:effectLst/>
              <a:ea typeface="Calibri" panose="020F0502020204030204" pitchFamily="34" charset="0"/>
              <a:cs typeface="Times New Roman" panose="02020603050405020304" pitchFamily="18" charset="0"/>
            </a:endParaRPr>
          </a:p>
          <a:p>
            <a:pPr>
              <a:lnSpc>
                <a:spcPct val="90000"/>
              </a:lnSpc>
            </a:pPr>
            <a:endParaRPr lang="en-GB" sz="1500" b="0" u="none" strike="noStrike" baseline="0" dirty="0">
              <a:latin typeface="Calibri" panose="020F0502020204030204" pitchFamily="34" charset="0"/>
            </a:endParaRPr>
          </a:p>
          <a:p>
            <a:pPr>
              <a:lnSpc>
                <a:spcPct val="90000"/>
              </a:lnSpc>
            </a:pPr>
            <a:endParaRPr lang="en-GB" sz="1500" b="0" i="1" u="none" strike="noStrike" baseline="0" dirty="0">
              <a:latin typeface="Calibri" panose="020F0502020204030204" pitchFamily="34" charset="0"/>
            </a:endParaRPr>
          </a:p>
          <a:p>
            <a:pPr>
              <a:lnSpc>
                <a:spcPct val="90000"/>
              </a:lnSpc>
              <a:spcBef>
                <a:spcPts val="1200"/>
              </a:spcBef>
              <a:spcAft>
                <a:spcPts val="1200"/>
              </a:spcAft>
            </a:pPr>
            <a:endParaRPr lang="en-GB" sz="1500" dirty="0">
              <a:ea typeface="Calibri" panose="020F0502020204030204" pitchFamily="34" charset="0"/>
              <a:cs typeface="Times New Roman" panose="02020603050405020304" pitchFamily="18" charset="0"/>
            </a:endParaRPr>
          </a:p>
          <a:p>
            <a:pPr>
              <a:lnSpc>
                <a:spcPct val="90000"/>
              </a:lnSpc>
              <a:spcBef>
                <a:spcPts val="1200"/>
              </a:spcBef>
              <a:spcAft>
                <a:spcPts val="1200"/>
              </a:spcAft>
            </a:pPr>
            <a:endParaRPr lang="en-GB" sz="15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90000"/>
              </a:lnSpc>
              <a:buNone/>
            </a:pPr>
            <a:endParaRPr lang="en-GB" sz="1500" dirty="0"/>
          </a:p>
          <a:p>
            <a:pPr marL="0" indent="0">
              <a:lnSpc>
                <a:spcPct val="90000"/>
              </a:lnSpc>
              <a:buNone/>
            </a:pPr>
            <a:endParaRPr lang="en-GB" sz="1500" dirty="0"/>
          </a:p>
          <a:p>
            <a:pPr marL="0" indent="0">
              <a:lnSpc>
                <a:spcPct val="90000"/>
              </a:lnSpc>
              <a:buNone/>
            </a:pPr>
            <a:endParaRPr lang="en-GB" sz="1500" dirty="0"/>
          </a:p>
          <a:p>
            <a:pPr marL="0" indent="0">
              <a:lnSpc>
                <a:spcPct val="90000"/>
              </a:lnSpc>
              <a:buNone/>
            </a:pPr>
            <a:endParaRPr lang="en-GB" sz="1500" dirty="0"/>
          </a:p>
          <a:p>
            <a:pPr marL="0" indent="0">
              <a:lnSpc>
                <a:spcPct val="90000"/>
              </a:lnSpc>
              <a:buNone/>
            </a:pPr>
            <a:endParaRPr lang="en-GB" sz="1500" dirty="0"/>
          </a:p>
          <a:p>
            <a:pPr marL="0" indent="0">
              <a:lnSpc>
                <a:spcPct val="90000"/>
              </a:lnSpc>
              <a:buNone/>
            </a:pPr>
            <a:endParaRPr lang="en-GB" sz="1500" dirty="0"/>
          </a:p>
          <a:p>
            <a:pPr marL="0" indent="0">
              <a:lnSpc>
                <a:spcPct val="90000"/>
              </a:lnSpc>
              <a:buNone/>
            </a:pPr>
            <a:endParaRPr lang="en-GB" sz="1500" dirty="0"/>
          </a:p>
          <a:p>
            <a:pPr marL="0" indent="0">
              <a:lnSpc>
                <a:spcPct val="90000"/>
              </a:lnSpc>
              <a:buNone/>
            </a:pPr>
            <a:endParaRPr lang="en-GB" sz="1500" dirty="0"/>
          </a:p>
          <a:p>
            <a:pPr marL="0" indent="0">
              <a:lnSpc>
                <a:spcPct val="90000"/>
              </a:lnSpc>
              <a:buNone/>
            </a:pPr>
            <a:endParaRPr lang="en-GB" sz="1500" dirty="0"/>
          </a:p>
          <a:p>
            <a:pPr marL="0" indent="0">
              <a:lnSpc>
                <a:spcPct val="90000"/>
              </a:lnSpc>
              <a:buNone/>
            </a:pPr>
            <a:endParaRPr lang="en-GB" sz="1500" dirty="0"/>
          </a:p>
          <a:p>
            <a:pPr marL="0" indent="0">
              <a:lnSpc>
                <a:spcPct val="90000"/>
              </a:lnSpc>
              <a:buNone/>
            </a:pPr>
            <a:endParaRPr lang="en-GB" sz="1500" dirty="0"/>
          </a:p>
        </p:txBody>
      </p:sp>
    </p:spTree>
    <p:extLst>
      <p:ext uri="{BB962C8B-B14F-4D97-AF65-F5344CB8AC3E}">
        <p14:creationId xmlns:p14="http://schemas.microsoft.com/office/powerpoint/2010/main" val="4038335883"/>
      </p:ext>
    </p:extLst>
  </p:cSld>
  <p:clrMapOvr>
    <a:masterClrMapping/>
  </p:clrMapOvr>
  <mc:AlternateContent xmlns:mc="http://schemas.openxmlformats.org/markup-compatibility/2006" xmlns:p14="http://schemas.microsoft.com/office/powerpoint/2010/main">
    <mc:Choice Requires="p14">
      <p:transition spd="slow" p14:dur="2000" advTm="26911"/>
    </mc:Choice>
    <mc:Fallback xmlns="">
      <p:transition spd="slow" advTm="26911"/>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4806C7E-DDC6-4CEA-A178-E8D464BACC7C}"/>
              </a:ext>
            </a:extLst>
          </p:cNvPr>
          <p:cNvPicPr>
            <a:picLocks noChangeAspect="1"/>
          </p:cNvPicPr>
          <p:nvPr/>
        </p:nvPicPr>
        <p:blipFill>
          <a:blip r:embed="rId2"/>
          <a:stretch>
            <a:fillRect/>
          </a:stretch>
        </p:blipFill>
        <p:spPr>
          <a:xfrm>
            <a:off x="1" y="0"/>
            <a:ext cx="9144000" cy="6858000"/>
          </a:xfrm>
          <a:prstGeom prst="rect">
            <a:avLst/>
          </a:prstGeom>
        </p:spPr>
      </p:pic>
    </p:spTree>
    <p:extLst>
      <p:ext uri="{BB962C8B-B14F-4D97-AF65-F5344CB8AC3E}">
        <p14:creationId xmlns:p14="http://schemas.microsoft.com/office/powerpoint/2010/main" val="34765807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107505" y="320040"/>
            <a:ext cx="8856984" cy="400037"/>
          </a:xfrm>
        </p:spPr>
        <p:txBody>
          <a:bodyPr>
            <a:noAutofit/>
          </a:bodyPr>
          <a:lstStyle/>
          <a:p>
            <a:pPr marR="0"/>
            <a:r>
              <a:rPr lang="en-GB" sz="2800" b="0" i="0" u="none" strike="noStrike" baseline="0" dirty="0">
                <a:solidFill>
                  <a:srgbClr val="008080"/>
                </a:solidFill>
                <a:latin typeface="+mn-lt"/>
              </a:rPr>
              <a:t>Social Enterprise London Follows the Money</a:t>
            </a: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179511" y="811480"/>
            <a:ext cx="8723315" cy="6217920"/>
          </a:xfrm>
        </p:spPr>
        <p:txBody>
          <a:bodyPr>
            <a:normAutofit fontScale="70000" lnSpcReduction="20000"/>
          </a:bodyPr>
          <a:lstStyle/>
          <a:p>
            <a:pPr>
              <a:lnSpc>
                <a:spcPct val="90000"/>
              </a:lnSpc>
              <a:spcBef>
                <a:spcPts val="1200"/>
              </a:spcBef>
              <a:spcAft>
                <a:spcPts val="1200"/>
              </a:spcAft>
            </a:pPr>
            <a:r>
              <a:rPr lang="en-GB" sz="2900" dirty="0">
                <a:effectLst/>
                <a:ea typeface="Calibri" panose="020F0502020204030204" pitchFamily="34" charset="0"/>
                <a:cs typeface="Times New Roman" panose="02020603050405020304" pitchFamily="18" charset="0"/>
              </a:rPr>
              <a:t>Annual Report to the LICOM AGM December 02 1997 reported on Steering Committee: “main proposal is to establish the new body, which has been named Social Enterprise London (SEL), in March 1998 with LCT and LICOM winding down in the meantime” </a:t>
            </a:r>
            <a:r>
              <a:rPr lang="en-GB" sz="2900" dirty="0">
                <a:solidFill>
                  <a:srgbClr val="CC0099"/>
                </a:solidFill>
                <a:effectLst/>
                <a:ea typeface="Calibri" panose="020F0502020204030204" pitchFamily="34" charset="0"/>
                <a:cs typeface="Calibri" panose="020F0502020204030204" pitchFamily="34" charset="0"/>
              </a:rPr>
              <a:t>(London ICOM 1997a, 4)</a:t>
            </a:r>
            <a:r>
              <a:rPr lang="en-GB" sz="2900" dirty="0">
                <a:solidFill>
                  <a:srgbClr val="CC0099"/>
                </a:solidFill>
                <a:effectLst/>
                <a:ea typeface="Calibri" panose="020F0502020204030204" pitchFamily="34" charset="0"/>
                <a:cs typeface="Times New Roman" panose="02020603050405020304" pitchFamily="18" charset="0"/>
              </a:rPr>
              <a:t>. </a:t>
            </a:r>
          </a:p>
          <a:p>
            <a:pPr>
              <a:lnSpc>
                <a:spcPct val="90000"/>
              </a:lnSpc>
              <a:spcBef>
                <a:spcPts val="1200"/>
              </a:spcBef>
              <a:spcAft>
                <a:spcPts val="1200"/>
              </a:spcAft>
            </a:pPr>
            <a:r>
              <a:rPr lang="en-GB" sz="2900" dirty="0">
                <a:effectLst/>
                <a:ea typeface="Calibri" panose="020F0502020204030204" pitchFamily="34" charset="0"/>
                <a:cs typeface="Times New Roman" panose="02020603050405020304" pitchFamily="18" charset="0"/>
              </a:rPr>
              <a:t>SEL registered as Company Limited by Guarantee February 1998: prioritised cooperatives in Objects </a:t>
            </a:r>
            <a:r>
              <a:rPr lang="en-GB" sz="2900" dirty="0">
                <a:solidFill>
                  <a:srgbClr val="CC0099"/>
                </a:solidFill>
                <a:effectLst/>
                <a:ea typeface="Calibri" panose="020F0502020204030204" pitchFamily="34" charset="0"/>
                <a:cs typeface="Calibri" panose="020F0502020204030204" pitchFamily="34" charset="0"/>
              </a:rPr>
              <a:t>(Social Enterprise London Ltd 1998)</a:t>
            </a:r>
            <a:r>
              <a:rPr lang="en-GB" sz="2900" dirty="0">
                <a:solidFill>
                  <a:srgbClr val="CC0099"/>
                </a:solidFill>
                <a:effectLst/>
                <a:ea typeface="Calibri" panose="020F0502020204030204" pitchFamily="34" charset="0"/>
                <a:cs typeface="Times New Roman" panose="02020603050405020304" pitchFamily="18" charset="0"/>
              </a:rPr>
              <a:t>. </a:t>
            </a:r>
          </a:p>
          <a:p>
            <a:pPr>
              <a:lnSpc>
                <a:spcPct val="90000"/>
              </a:lnSpc>
              <a:spcBef>
                <a:spcPts val="1200"/>
              </a:spcBef>
              <a:spcAft>
                <a:spcPts val="1200"/>
              </a:spcAft>
            </a:pPr>
            <a:r>
              <a:rPr lang="en-GB" sz="2900" dirty="0">
                <a:ea typeface="Calibri" panose="020F0502020204030204" pitchFamily="34" charset="0"/>
                <a:cs typeface="Times New Roman" panose="02020603050405020304" pitchFamily="18" charset="0"/>
              </a:rPr>
              <a:t>Director’s appointment WED 08 APR 1998: Little mention of cooperatives </a:t>
            </a:r>
            <a:endParaRPr lang="en-GB" sz="2900" dirty="0">
              <a:effectLst/>
              <a:ea typeface="Calibri" panose="020F0502020204030204" pitchFamily="34" charset="0"/>
              <a:cs typeface="Times New Roman" panose="02020603050405020304" pitchFamily="18" charset="0"/>
            </a:endParaRPr>
          </a:p>
          <a:p>
            <a:pPr marR="0">
              <a:lnSpc>
                <a:spcPct val="90000"/>
              </a:lnSpc>
            </a:pPr>
            <a:r>
              <a:rPr lang="en-GB" sz="2900" dirty="0">
                <a:effectLst/>
                <a:ea typeface="Calibri" panose="020F0502020204030204" pitchFamily="34" charset="0"/>
                <a:cs typeface="Times New Roman" panose="02020603050405020304" pitchFamily="18" charset="0"/>
              </a:rPr>
              <a:t>SEL meetings show departure from support for cooperatives. June 1998 SEL Steering Group meeting - major disagreement over broadening the role of a ‘Cooperative Officer’ </a:t>
            </a:r>
            <a:r>
              <a:rPr lang="en-GB" sz="2900" dirty="0">
                <a:solidFill>
                  <a:srgbClr val="CC0099"/>
                </a:solidFill>
                <a:effectLst/>
                <a:ea typeface="Calibri" panose="020F0502020204030204" pitchFamily="34" charset="0"/>
              </a:rPr>
              <a:t>(Social Enterprise London 1998a, 3 Item 3)</a:t>
            </a:r>
            <a:r>
              <a:rPr lang="en-GB" sz="2900" dirty="0">
                <a:solidFill>
                  <a:srgbClr val="CC0099"/>
                </a:solidFill>
                <a:effectLst/>
                <a:ea typeface="Calibri" panose="020F0502020204030204" pitchFamily="34" charset="0"/>
                <a:cs typeface="Times New Roman" panose="02020603050405020304" pitchFamily="18" charset="0"/>
              </a:rPr>
              <a:t>. </a:t>
            </a:r>
          </a:p>
          <a:p>
            <a:pPr>
              <a:lnSpc>
                <a:spcPct val="90000"/>
              </a:lnSpc>
            </a:pPr>
            <a:endParaRPr lang="en-GB" sz="2900" dirty="0">
              <a:effectLst/>
              <a:ea typeface="Calibri" panose="020F0502020204030204" pitchFamily="34" charset="0"/>
              <a:cs typeface="Times New Roman" panose="02020603050405020304" pitchFamily="18" charset="0"/>
            </a:endParaRPr>
          </a:p>
          <a:p>
            <a:pPr>
              <a:lnSpc>
                <a:spcPct val="90000"/>
              </a:lnSpc>
            </a:pPr>
            <a:r>
              <a:rPr lang="en-GB" sz="2900" dirty="0">
                <a:effectLst/>
                <a:ea typeface="Calibri" panose="020F0502020204030204" pitchFamily="34" charset="0"/>
                <a:cs typeface="Times New Roman" panose="02020603050405020304" pitchFamily="18" charset="0"/>
              </a:rPr>
              <a:t>SEL Inaugural General Meeting THU 15 OCT 1998. Major issues – 18 attended,  lasted one hour </a:t>
            </a:r>
            <a:r>
              <a:rPr lang="en-GB" sz="2900" dirty="0">
                <a:effectLst/>
                <a:ea typeface="Calibri" panose="020F0502020204030204" pitchFamily="34" charset="0"/>
                <a:cs typeface="Calibri" panose="020F0502020204030204" pitchFamily="34" charset="0"/>
              </a:rPr>
              <a:t>(</a:t>
            </a:r>
            <a:r>
              <a:rPr lang="en-GB" sz="2900" dirty="0">
                <a:solidFill>
                  <a:srgbClr val="CC0099"/>
                </a:solidFill>
                <a:effectLst/>
                <a:ea typeface="Calibri" panose="020F0502020204030204" pitchFamily="34" charset="0"/>
                <a:cs typeface="Calibri" panose="020F0502020204030204" pitchFamily="34" charset="0"/>
              </a:rPr>
              <a:t>Social Enterprise London 1998d)</a:t>
            </a:r>
            <a:r>
              <a:rPr lang="en-GB" sz="2900" dirty="0">
                <a:solidFill>
                  <a:srgbClr val="CC0099"/>
                </a:solidFill>
                <a:effectLst/>
                <a:ea typeface="Calibri" panose="020F0502020204030204" pitchFamily="34" charset="0"/>
                <a:cs typeface="Times New Roman" panose="02020603050405020304" pitchFamily="18" charset="0"/>
              </a:rPr>
              <a:t>. </a:t>
            </a:r>
          </a:p>
          <a:p>
            <a:pPr>
              <a:lnSpc>
                <a:spcPct val="90000"/>
              </a:lnSpc>
            </a:pPr>
            <a:endParaRPr lang="en-GB" sz="2900" dirty="0">
              <a:solidFill>
                <a:srgbClr val="CC0099"/>
              </a:solidFill>
              <a:effectLst/>
              <a:ea typeface="Calibri" panose="020F0502020204030204" pitchFamily="34" charset="0"/>
              <a:cs typeface="Times New Roman" panose="02020603050405020304" pitchFamily="18" charset="0"/>
            </a:endParaRPr>
          </a:p>
          <a:p>
            <a:pPr>
              <a:lnSpc>
                <a:spcPct val="90000"/>
              </a:lnSpc>
            </a:pPr>
            <a:r>
              <a:rPr lang="en-GB" sz="2900" dirty="0">
                <a:effectLst/>
                <a:ea typeface="Calibri" panose="020F0502020204030204" pitchFamily="34" charset="0"/>
                <a:cs typeface="Times New Roman" panose="02020603050405020304" pitchFamily="18" charset="0"/>
              </a:rPr>
              <a:t>New Director in post for six months, SEL focus and direction of travel fundamentally changed from original purpose. </a:t>
            </a:r>
          </a:p>
          <a:p>
            <a:pPr>
              <a:lnSpc>
                <a:spcPct val="90000"/>
              </a:lnSpc>
            </a:pPr>
            <a:endParaRPr lang="en-GB" sz="2900" dirty="0">
              <a:effectLst/>
              <a:ea typeface="Calibri" panose="020F0502020204030204" pitchFamily="34" charset="0"/>
              <a:cs typeface="Times New Roman" panose="02020603050405020304" pitchFamily="18" charset="0"/>
            </a:endParaRPr>
          </a:p>
          <a:p>
            <a:pPr marR="0">
              <a:lnSpc>
                <a:spcPct val="90000"/>
              </a:lnSpc>
            </a:pPr>
            <a:r>
              <a:rPr lang="en-GB" sz="2900" dirty="0">
                <a:effectLst/>
                <a:ea typeface="Calibri" panose="020F0502020204030204" pitchFamily="34" charset="0"/>
                <a:cs typeface="Times New Roman" panose="02020603050405020304" pitchFamily="18" charset="0"/>
              </a:rPr>
              <a:t>SEL second AGM November 1999, Chair’s 14 page report for year mentioned credit unions, but nothing else on cooperatives </a:t>
            </a:r>
            <a:r>
              <a:rPr lang="en-GB" sz="2900" dirty="0">
                <a:solidFill>
                  <a:srgbClr val="CC0099"/>
                </a:solidFill>
                <a:effectLst/>
                <a:ea typeface="Calibri" panose="020F0502020204030204" pitchFamily="34" charset="0"/>
              </a:rPr>
              <a:t>(Corbett, Malcolm 1999)</a:t>
            </a:r>
            <a:r>
              <a:rPr lang="en-GB" sz="2900" dirty="0">
                <a:solidFill>
                  <a:srgbClr val="CC0099"/>
                </a:solidFill>
                <a:effectLst/>
                <a:ea typeface="Calibri" panose="020F0502020204030204" pitchFamily="34" charset="0"/>
                <a:cs typeface="Times New Roman" panose="02020603050405020304" pitchFamily="18" charset="0"/>
              </a:rPr>
              <a:t>. </a:t>
            </a:r>
            <a:endParaRPr lang="en-GB" sz="2900" dirty="0">
              <a:solidFill>
                <a:srgbClr val="CC0099"/>
              </a:solidFill>
              <a:effectLst/>
              <a:ea typeface="Calibri" panose="020F0502020204030204" pitchFamily="34" charset="0"/>
              <a:cs typeface="Arial" panose="020B0604020202020204" pitchFamily="34" charset="0"/>
            </a:endParaRPr>
          </a:p>
          <a:p>
            <a:pPr>
              <a:lnSpc>
                <a:spcPct val="90000"/>
              </a:lnSpc>
            </a:pPr>
            <a:endParaRPr lang="en-GB" sz="2900" dirty="0"/>
          </a:p>
          <a:p>
            <a:pPr>
              <a:lnSpc>
                <a:spcPct val="90000"/>
              </a:lnSpc>
            </a:pPr>
            <a:endParaRPr lang="en-GB" sz="1300" dirty="0"/>
          </a:p>
          <a:p>
            <a:pPr>
              <a:lnSpc>
                <a:spcPct val="90000"/>
              </a:lnSpc>
              <a:defRPr/>
            </a:pPr>
            <a:endParaRPr lang="en-GB" sz="13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639426066"/>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238887" y="260649"/>
            <a:ext cx="8661654" cy="775354"/>
          </a:xfrm>
        </p:spPr>
        <p:txBody>
          <a:bodyPr>
            <a:normAutofit fontScale="90000"/>
          </a:bodyPr>
          <a:lstStyle/>
          <a:p>
            <a:pPr marR="0">
              <a:lnSpc>
                <a:spcPct val="90000"/>
              </a:lnSpc>
            </a:pPr>
            <a:r>
              <a:rPr lang="en-GB" sz="3200" b="0" i="0" u="none" strike="noStrike" baseline="0" dirty="0">
                <a:solidFill>
                  <a:srgbClr val="008080"/>
                </a:solidFill>
                <a:latin typeface="+mn-lt"/>
              </a:rPr>
              <a:t>Social Enterprise Unit Definition Excludes Cooperatives</a:t>
            </a: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243459" y="908719"/>
            <a:ext cx="8721029" cy="5688631"/>
          </a:xfrm>
        </p:spPr>
        <p:txBody>
          <a:bodyPr>
            <a:normAutofit fontScale="85000" lnSpcReduction="20000"/>
          </a:bodyPr>
          <a:lstStyle/>
          <a:p>
            <a:pPr marR="0">
              <a:lnSpc>
                <a:spcPct val="90000"/>
              </a:lnSpc>
            </a:pPr>
            <a:r>
              <a:rPr lang="en-GB" sz="2400" b="0" i="0" u="none" strike="noStrike" baseline="0" dirty="0"/>
              <a:t>SEU </a:t>
            </a:r>
            <a:r>
              <a:rPr lang="en-GB" sz="2400" dirty="0"/>
              <a:t>consultations </a:t>
            </a:r>
            <a:r>
              <a:rPr lang="en-GB" sz="2400" b="0" i="0" u="none" strike="noStrike" baseline="0" dirty="0"/>
              <a:t>about meaning of social enterprise October 2001, issued following definition of social enterprise – </a:t>
            </a:r>
          </a:p>
          <a:p>
            <a:pPr marL="538163" marR="0" indent="-176213">
              <a:lnSpc>
                <a:spcPct val="90000"/>
              </a:lnSpc>
              <a:buFont typeface="Symbol" panose="05050102010706020507" pitchFamily="18" charset="2"/>
              <a:buChar char="-"/>
            </a:pPr>
            <a:r>
              <a:rPr lang="en-GB" sz="2400" b="0" i="1" u="none" strike="noStrike" baseline="0" dirty="0">
                <a:solidFill>
                  <a:srgbClr val="C00000"/>
                </a:solidFill>
              </a:rPr>
              <a:t>Profits are re-invested in the business or in the community, offering the possibility of effective, sustainable self-help leading to wider benefits. </a:t>
            </a:r>
            <a:endParaRPr lang="en-GB" sz="2400" b="0" i="0" u="none" strike="noStrike" baseline="0" dirty="0">
              <a:solidFill>
                <a:srgbClr val="C00000"/>
              </a:solidFill>
            </a:endParaRPr>
          </a:p>
          <a:p>
            <a:pPr marR="0">
              <a:lnSpc>
                <a:spcPct val="90000"/>
              </a:lnSpc>
            </a:pPr>
            <a:endParaRPr lang="en-GB" sz="2400" dirty="0"/>
          </a:p>
          <a:p>
            <a:pPr marR="0">
              <a:lnSpc>
                <a:spcPct val="90000"/>
              </a:lnSpc>
            </a:pPr>
            <a:r>
              <a:rPr lang="en-GB" sz="2400" b="0" i="0" u="none" strike="noStrike" baseline="0" dirty="0"/>
              <a:t>Definition challenged co-operative movement’s inclusion under social enterprise umbrella. Lobbying by co-operative movement, including Co-operative Union, by Pauline Green, former MEP, Leader of EP </a:t>
            </a:r>
            <a:r>
              <a:rPr lang="en-GB" sz="2400" dirty="0"/>
              <a:t>S</a:t>
            </a:r>
            <a:r>
              <a:rPr lang="en-GB" sz="2400" b="0" i="0" u="none" strike="noStrike" baseline="0" dirty="0"/>
              <a:t>ocialist Group. </a:t>
            </a:r>
          </a:p>
          <a:p>
            <a:pPr marR="0">
              <a:lnSpc>
                <a:spcPct val="90000"/>
              </a:lnSpc>
            </a:pPr>
            <a:endParaRPr lang="en-GB" sz="2400" dirty="0"/>
          </a:p>
          <a:p>
            <a:pPr marR="0">
              <a:lnSpc>
                <a:spcPct val="90000"/>
              </a:lnSpc>
            </a:pPr>
            <a:r>
              <a:rPr lang="en-GB" sz="2400" b="0" i="0" u="none" strike="noStrike" baseline="0" dirty="0"/>
              <a:t>When DTI ‘Strategy for Success’ with its definition published July 2002, subtle but significant changes made: </a:t>
            </a:r>
          </a:p>
          <a:p>
            <a:pPr marL="538163" marR="0" indent="-176213">
              <a:lnSpc>
                <a:spcPct val="90000"/>
              </a:lnSpc>
              <a:buFont typeface="Symbol" panose="05050102010706020507" pitchFamily="18" charset="2"/>
              <a:buChar char=""/>
            </a:pPr>
            <a:r>
              <a:rPr lang="en-GB" sz="2400" b="0" i="1" u="none" strike="noStrike" baseline="0" dirty="0">
                <a:solidFill>
                  <a:srgbClr val="C00000"/>
                </a:solidFill>
              </a:rPr>
              <a:t>A social enterprise is a business with primarily social objectives, whose surpluses are </a:t>
            </a:r>
            <a:r>
              <a:rPr lang="en-GB" sz="2400" b="0" i="1" u="none" strike="noStrike" baseline="0" dirty="0">
                <a:solidFill>
                  <a:srgbClr val="FF0000"/>
                </a:solidFill>
              </a:rPr>
              <a:t>principally </a:t>
            </a:r>
            <a:r>
              <a:rPr lang="en-GB" sz="2400" b="0" i="1" u="none" strike="noStrike" baseline="0" dirty="0">
                <a:solidFill>
                  <a:srgbClr val="C00000"/>
                </a:solidFill>
              </a:rPr>
              <a:t>reinvested</a:t>
            </a:r>
            <a:r>
              <a:rPr lang="en-GB" sz="2400" b="0" i="1" u="none" strike="noStrike" baseline="0" dirty="0">
                <a:solidFill>
                  <a:srgbClr val="FF0000"/>
                </a:solidFill>
              </a:rPr>
              <a:t> </a:t>
            </a:r>
            <a:r>
              <a:rPr lang="en-GB" sz="2400" b="0" i="1" u="none" strike="noStrike" baseline="0" dirty="0">
                <a:solidFill>
                  <a:srgbClr val="C00000"/>
                </a:solidFill>
              </a:rPr>
              <a:t>for that purpose in the business or in the community, rather than being driven by the need to maximise profit for shareholders and owners. </a:t>
            </a:r>
          </a:p>
          <a:p>
            <a:pPr marL="361950" marR="0" indent="0">
              <a:lnSpc>
                <a:spcPct val="90000"/>
              </a:lnSpc>
              <a:buNone/>
            </a:pPr>
            <a:endParaRPr lang="en-GB" sz="1200" b="0" i="0" u="none" strike="noStrike" baseline="0" dirty="0">
              <a:solidFill>
                <a:srgbClr val="C00000"/>
              </a:solidFill>
            </a:endParaRPr>
          </a:p>
          <a:p>
            <a:pPr marR="0">
              <a:lnSpc>
                <a:spcPct val="90000"/>
              </a:lnSpc>
            </a:pPr>
            <a:r>
              <a:rPr lang="en-GB" sz="2400" b="0" i="0" u="none" strike="noStrike" baseline="0" dirty="0"/>
              <a:t>“</a:t>
            </a:r>
            <a:r>
              <a:rPr lang="en-GB" sz="2400" b="0" i="1" u="none" strike="noStrike" baseline="0" dirty="0"/>
              <a:t>principally” </a:t>
            </a:r>
            <a:r>
              <a:rPr lang="en-GB" sz="2400" b="0" i="0" u="none" strike="noStrike" baseline="0" dirty="0"/>
              <a:t>completely changes definition of social enterprise. Instead of excluding investors as stakeholders in social enterprises, definition allows for possibility that may be investors in social enterprises, who expect share of profits. </a:t>
            </a:r>
          </a:p>
          <a:p>
            <a:pPr marR="0">
              <a:lnSpc>
                <a:spcPct val="90000"/>
              </a:lnSpc>
            </a:pPr>
            <a:endParaRPr lang="en-GB" sz="1300" b="0" i="0" u="none" strike="noStrike" baseline="0" dirty="0"/>
          </a:p>
          <a:p>
            <a:pPr>
              <a:lnSpc>
                <a:spcPct val="90000"/>
              </a:lnSpc>
            </a:pPr>
            <a:r>
              <a:rPr lang="en-GB" sz="2400" b="0" i="0" u="none" strike="noStrike" baseline="0" dirty="0"/>
              <a:t>Why did Government make change? One explanation is pressure from the co-operative movement</a:t>
            </a:r>
            <a:r>
              <a:rPr lang="en-GB" sz="2400" dirty="0"/>
              <a:t> </a:t>
            </a:r>
            <a:r>
              <a:rPr lang="en-GB" sz="2400" dirty="0">
                <a:solidFill>
                  <a:srgbClr val="CC0099"/>
                </a:solidFill>
                <a:effectLst/>
                <a:ea typeface="Calibri" panose="020F0502020204030204" pitchFamily="34" charset="0"/>
                <a:cs typeface="Calibri" panose="020F0502020204030204" pitchFamily="34" charset="0"/>
              </a:rPr>
              <a:t>(Brown, 2003)</a:t>
            </a:r>
            <a:endParaRPr lang="en-GB" sz="2400" dirty="0">
              <a:solidFill>
                <a:srgbClr val="CC0099"/>
              </a:solidFill>
              <a:effectLst/>
              <a:ea typeface="Calibri" panose="020F0502020204030204" pitchFamily="34" charset="0"/>
              <a:cs typeface="Times New Roman" panose="02020603050405020304" pitchFamily="18" charset="0"/>
            </a:endParaRPr>
          </a:p>
          <a:p>
            <a:pPr marR="0">
              <a:lnSpc>
                <a:spcPct val="90000"/>
              </a:lnSpc>
            </a:pPr>
            <a:endParaRPr lang="en-GB" sz="800" b="0" i="0" u="none" strike="noStrike" baseline="0" dirty="0"/>
          </a:p>
          <a:p>
            <a:pPr marR="0">
              <a:lnSpc>
                <a:spcPct val="90000"/>
              </a:lnSpc>
            </a:pPr>
            <a:endParaRPr lang="en-GB" sz="800" dirty="0">
              <a:effectLst/>
              <a:latin typeface="Calibri" panose="020F0502020204030204" pitchFamily="34" charset="0"/>
              <a:ea typeface="Calibri" panose="020F0502020204030204" pitchFamily="34" charset="0"/>
              <a:cs typeface="Arial" panose="020B0604020202020204" pitchFamily="34" charset="0"/>
            </a:endParaRPr>
          </a:p>
          <a:p>
            <a:pPr>
              <a:lnSpc>
                <a:spcPct val="90000"/>
              </a:lnSpc>
              <a:spcBef>
                <a:spcPts val="600"/>
              </a:spcBef>
              <a:spcAft>
                <a:spcPts val="1200"/>
              </a:spcAft>
            </a:pPr>
            <a:endParaRPr lang="en-GB" sz="800" dirty="0">
              <a:effectLst/>
              <a:latin typeface="Calibri" panose="020F0502020204030204" pitchFamily="34" charset="0"/>
              <a:ea typeface="Calibri" panose="020F0502020204030204" pitchFamily="34" charset="0"/>
              <a:cs typeface="Arial" panose="020B0604020202020204" pitchFamily="34" charset="0"/>
            </a:endParaRPr>
          </a:p>
          <a:p>
            <a:pPr>
              <a:lnSpc>
                <a:spcPct val="90000"/>
              </a:lnSpc>
            </a:pPr>
            <a:endParaRPr lang="en-GB" sz="800" dirty="0"/>
          </a:p>
          <a:p>
            <a:pPr>
              <a:lnSpc>
                <a:spcPct val="90000"/>
              </a:lnSpc>
            </a:pPr>
            <a:endParaRPr lang="en-GB" sz="800" dirty="0"/>
          </a:p>
          <a:p>
            <a:pPr>
              <a:lnSpc>
                <a:spcPct val="90000"/>
              </a:lnSpc>
              <a:defRPr/>
            </a:pPr>
            <a:endParaRPr lang="en-GB" sz="8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3738404851"/>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238887" y="260649"/>
            <a:ext cx="8661654" cy="775354"/>
          </a:xfrm>
        </p:spPr>
        <p:txBody>
          <a:bodyPr>
            <a:normAutofit fontScale="90000"/>
          </a:bodyPr>
          <a:lstStyle/>
          <a:p>
            <a:pPr marR="0">
              <a:lnSpc>
                <a:spcPct val="90000"/>
              </a:lnSpc>
            </a:pPr>
            <a:r>
              <a:rPr lang="en-GB" sz="3200" b="0" i="0" u="none" strike="noStrike" baseline="0" dirty="0">
                <a:solidFill>
                  <a:srgbClr val="008080"/>
                </a:solidFill>
                <a:latin typeface="+mn-lt"/>
              </a:rPr>
              <a:t>Blair Breakfast Meeting </a:t>
            </a:r>
            <a:r>
              <a:rPr lang="en-GB" sz="3200" dirty="0">
                <a:solidFill>
                  <a:srgbClr val="008080"/>
                </a:solidFill>
                <a:latin typeface="+mn-lt"/>
              </a:rPr>
              <a:t>with Cooperative Movement </a:t>
            </a:r>
            <a:r>
              <a:rPr lang="en-GB" sz="3200" b="0" i="0" u="none" strike="noStrike" baseline="0" dirty="0">
                <a:solidFill>
                  <a:srgbClr val="008080"/>
                </a:solidFill>
                <a:latin typeface="+mn-lt"/>
              </a:rPr>
              <a:t>TUE 22 FEB 2002</a:t>
            </a: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243459" y="836712"/>
            <a:ext cx="8657082" cy="5616624"/>
          </a:xfrm>
        </p:spPr>
        <p:txBody>
          <a:bodyPr>
            <a:normAutofit/>
          </a:bodyPr>
          <a:lstStyle/>
          <a:p>
            <a:pPr marR="0">
              <a:lnSpc>
                <a:spcPct val="90000"/>
              </a:lnSpc>
            </a:pPr>
            <a:endParaRPr lang="en-GB" sz="800" dirty="0">
              <a:effectLst/>
              <a:latin typeface="Calibri" panose="020F0502020204030204" pitchFamily="34" charset="0"/>
              <a:ea typeface="Calibri" panose="020F0502020204030204" pitchFamily="34" charset="0"/>
              <a:cs typeface="Arial" panose="020B0604020202020204" pitchFamily="34" charset="0"/>
            </a:endParaRPr>
          </a:p>
          <a:p>
            <a:pPr marL="266700" marR="540385" indent="-266700" algn="just">
              <a:spcBef>
                <a:spcPts val="1200"/>
              </a:spcBef>
              <a:spcAft>
                <a:spcPts val="1200"/>
              </a:spcAft>
              <a:tabLst>
                <a:tab pos="8343900" algn="l"/>
              </a:tabLst>
            </a:pP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“(H)e (Blair) then sort of told them very clearly in the nicest possible way that they …that social enterprise is going to be this way.  ….. (anon) took us off into another room and then she basically put her very pointed stiletto heels in and made it quite clear what was and what was not going to be counted within social enterprise”</a:t>
            </a:r>
          </a:p>
          <a:p>
            <a:pPr marL="266700" marR="540385" indent="-266700" algn="just">
              <a:spcBef>
                <a:spcPts val="1200"/>
              </a:spcBef>
              <a:spcAft>
                <a:spcPts val="1200"/>
              </a:spcAft>
              <a:tabLst>
                <a:tab pos="8343900" algn="l"/>
              </a:tabLst>
            </a:pPr>
            <a:r>
              <a:rPr lang="en-GB"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 knew that Patricia Hewitt was very much a supporter of the coop but didn’t want the whole social enterprise agenda dominated by them. She said……there's a huge cooperative agenda here that we within the Labour Party have got to sort out, …… but don't let it overwhelm the work you're doing on social enterprise”.</a:t>
            </a:r>
          </a:p>
          <a:p>
            <a:pPr marL="0" indent="0">
              <a:lnSpc>
                <a:spcPct val="90000"/>
              </a:lnSpc>
              <a:buNone/>
            </a:pPr>
            <a:endParaRPr lang="en-GB" sz="800"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2408755732"/>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238887" y="260649"/>
            <a:ext cx="8661654" cy="775354"/>
          </a:xfrm>
        </p:spPr>
        <p:txBody>
          <a:bodyPr>
            <a:normAutofit/>
          </a:bodyPr>
          <a:lstStyle/>
          <a:p>
            <a:pPr marR="0">
              <a:lnSpc>
                <a:spcPct val="90000"/>
              </a:lnSpc>
            </a:pPr>
            <a:r>
              <a:rPr lang="en-GB" sz="3200" b="0" i="0" u="none" strike="noStrike" baseline="0" dirty="0">
                <a:solidFill>
                  <a:srgbClr val="008080"/>
                </a:solidFill>
                <a:latin typeface="+mn-lt"/>
              </a:rPr>
              <a:t>Private Finance: External Directors and Influence </a:t>
            </a: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243459" y="764704"/>
            <a:ext cx="8577013" cy="5688632"/>
          </a:xfrm>
        </p:spPr>
        <p:txBody>
          <a:bodyPr>
            <a:normAutofit lnSpcReduction="10000"/>
          </a:bodyPr>
          <a:lstStyle/>
          <a:p>
            <a:pPr marR="0">
              <a:lnSpc>
                <a:spcPct val="90000"/>
              </a:lnSpc>
            </a:pPr>
            <a:endParaRPr lang="en-GB" sz="800" dirty="0">
              <a:effectLst/>
              <a:latin typeface="Calibri" panose="020F0502020204030204" pitchFamily="34" charset="0"/>
              <a:ea typeface="Calibri" panose="020F0502020204030204" pitchFamily="34" charset="0"/>
              <a:cs typeface="Arial" panose="020B0604020202020204" pitchFamily="34" charset="0"/>
            </a:endParaRPr>
          </a:p>
          <a:p>
            <a:pPr marL="87313" indent="-87313">
              <a:lnSpc>
                <a:spcPct val="90000"/>
              </a:lnSpc>
              <a:spcBef>
                <a:spcPts val="600"/>
              </a:spcBef>
              <a:spcAft>
                <a:spcPts val="1200"/>
              </a:spcAft>
            </a:pP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“(S)ocial </a:t>
            </a:r>
            <a:r>
              <a:rPr lang="en-GB" sz="240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enterprises</a:t>
            </a: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are seen as a means of driving down costs, this may be achieved only by reducing wages (or quality of service)... or by substituting free labour (volunteers or New Deal trainees) for properly paid labour” </a:t>
            </a:r>
            <a:r>
              <a:rPr lang="en-GB" sz="2400" dirty="0">
                <a:solidFill>
                  <a:srgbClr val="CC0099"/>
                </a:solidFill>
                <a:effectLst/>
                <a:latin typeface="Calibri" panose="020F0502020204030204" pitchFamily="34" charset="0"/>
                <a:ea typeface="Calibri" panose="020F0502020204030204" pitchFamily="34" charset="0"/>
              </a:rPr>
              <a:t>(Pearce 2003, 53)</a:t>
            </a:r>
            <a:r>
              <a:rPr lang="en-GB" sz="24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rPr>
              <a:t>. </a:t>
            </a:r>
          </a:p>
          <a:p>
            <a:pPr marL="87313" marR="540385" indent="-87313">
              <a:lnSpc>
                <a:spcPct val="90000"/>
              </a:lnSpc>
              <a:spcBef>
                <a:spcPts val="1200"/>
              </a:spcBef>
              <a:spcAft>
                <a:spcPts val="1200"/>
              </a:spcAft>
            </a:pPr>
            <a:r>
              <a:rPr lang="en-GB" sz="2400" dirty="0">
                <a:effectLst/>
                <a:latin typeface="Calibri" panose="020F0502020204030204" pitchFamily="34" charset="0"/>
                <a:ea typeface="Calibri" panose="020F0502020204030204" pitchFamily="34" charset="0"/>
                <a:cs typeface="Calibri" panose="020F0502020204030204" pitchFamily="34" charset="0"/>
              </a:rPr>
              <a:t> (DTI Community Interest Company proposals) </a:t>
            </a: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made clear throughout that the aim of to stimulate the development of the social enterprise market and to encourage external private investment, equity and debt finance </a:t>
            </a:r>
            <a:endParaRPr lang="en-GB" sz="22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87313" marR="540385" indent="-87313">
              <a:lnSpc>
                <a:spcPct val="90000"/>
              </a:lnSpc>
              <a:spcBef>
                <a:spcPts val="1200"/>
              </a:spcBef>
              <a:spcAft>
                <a:spcPts val="1200"/>
              </a:spcAft>
            </a:pP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Though dividends payable to external investors were initially capped at 20% of distributable profits, “investors’ will often expect to have an influence over the direction of the company” and there was an expectation that “substantial commercial investors may expect to appoint directors to protect their interests” </a:t>
            </a:r>
            <a:r>
              <a:rPr lang="en-GB" sz="2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(Department of Trade and Industry, 2003, pp. 15, 18, 19, 21)</a:t>
            </a:r>
            <a:endParaRPr lang="en-GB" sz="24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87313" marR="540385" indent="-87313">
              <a:lnSpc>
                <a:spcPct val="90000"/>
              </a:lnSpc>
              <a:spcBef>
                <a:spcPts val="1200"/>
              </a:spcBef>
              <a:spcAft>
                <a:spcPts val="1200"/>
              </a:spcAft>
            </a:pPr>
            <a:endParaRPr lang="en-GB" sz="2400" i="1" dirty="0">
              <a:solidFill>
                <a:srgbClr val="CC0099"/>
              </a:solidFill>
            </a:endParaRPr>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1954382876"/>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238887" y="320040"/>
            <a:ext cx="8725601" cy="372656"/>
          </a:xfrm>
        </p:spPr>
        <p:txBody>
          <a:bodyPr>
            <a:noAutofit/>
          </a:bodyPr>
          <a:lstStyle/>
          <a:p>
            <a:pPr fontAlgn="base"/>
            <a:r>
              <a:rPr lang="en-GB" sz="3200" dirty="0">
                <a:solidFill>
                  <a:srgbClr val="008080"/>
                </a:solidFill>
                <a:latin typeface="Calibri" panose="020F0502020204030204" pitchFamily="34" charset="0"/>
                <a:cs typeface="Calibri" panose="020F0502020204030204" pitchFamily="34" charset="0"/>
              </a:rPr>
              <a:t>Neoliberalisation not a Seamless Transition</a:t>
            </a:r>
            <a:endParaRPr lang="en-GB" sz="3200" b="0" i="0" dirty="0">
              <a:solidFill>
                <a:srgbClr val="008080"/>
              </a:solidFill>
              <a:effectLst/>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236601" y="692696"/>
            <a:ext cx="8799896" cy="6336704"/>
          </a:xfrm>
        </p:spPr>
        <p:txBody>
          <a:bodyPr>
            <a:normAutofit fontScale="62500" lnSpcReduction="20000"/>
          </a:bodyPr>
          <a:lstStyle/>
          <a:p>
            <a:pPr>
              <a:lnSpc>
                <a:spcPct val="90000"/>
              </a:lnSpc>
              <a:spcBef>
                <a:spcPts val="600"/>
              </a:spcBef>
              <a:spcAft>
                <a:spcPts val="1200"/>
              </a:spcAft>
            </a:pPr>
            <a:r>
              <a:rPr lang="en-GB" sz="3800" dirty="0">
                <a:solidFill>
                  <a:srgbClr val="C00000"/>
                </a:solidFill>
                <a:effectLst/>
                <a:latin typeface="Calibri" panose="020F0502020204030204" pitchFamily="34" charset="0"/>
                <a:ea typeface="Calibri" panose="020F0502020204030204" pitchFamily="34" charset="0"/>
                <a:cs typeface="Arial" panose="020B0604020202020204" pitchFamily="34" charset="0"/>
              </a:rPr>
              <a:t>Mainstream interpretation of relationship</a:t>
            </a:r>
          </a:p>
          <a:p>
            <a:pPr marL="654050" marR="540385" indent="-296863">
              <a:lnSpc>
                <a:spcPct val="90000"/>
              </a:lnSpc>
              <a:spcBef>
                <a:spcPts val="1200"/>
              </a:spcBef>
              <a:spcAft>
                <a:spcPts val="1200"/>
              </a:spcAft>
              <a:buFont typeface="Symbol" panose="05050102010706020507" pitchFamily="18" charset="2"/>
              <a:buChar char="-"/>
            </a:pPr>
            <a:r>
              <a:rPr lang="en-GB" sz="3800" dirty="0">
                <a:effectLst/>
                <a:latin typeface="Calibri" panose="020F0502020204030204" pitchFamily="34" charset="0"/>
                <a:ea typeface="Calibri" panose="020F0502020204030204" pitchFamily="34" charset="0"/>
                <a:cs typeface="Calibri" panose="020F0502020204030204" pitchFamily="34" charset="0"/>
              </a:rPr>
              <a:t>“The historic roots of the Labour party in the cooperative movement, however, and the remnants of its commitment to social justice, fed into a declared proactive stance in favour of recognising the beneﬁts and potential contribution of a vibrant, active and engaged third sector”</a:t>
            </a:r>
            <a:r>
              <a:rPr lang="en-GB" sz="3800" dirty="0">
                <a:solidFill>
                  <a:srgbClr val="CC0099"/>
                </a:solidFill>
                <a:latin typeface="Calibri" panose="020F0502020204030204" pitchFamily="34" charset="0"/>
                <a:ea typeface="Calibri" panose="020F0502020204030204" pitchFamily="34" charset="0"/>
                <a:cs typeface="Calibri" panose="020F0502020204030204" pitchFamily="34" charset="0"/>
              </a:rPr>
              <a:t> (Haugh and Kitson, 2007, p. 982)</a:t>
            </a:r>
            <a:r>
              <a:rPr lang="en-GB" sz="3800" dirty="0">
                <a:solidFill>
                  <a:srgbClr val="CC0099"/>
                </a:solidFill>
                <a:latin typeface="Calibri" panose="020F0502020204030204" pitchFamily="34" charset="0"/>
                <a:ea typeface="Calibri" panose="020F0502020204030204" pitchFamily="34" charset="0"/>
                <a:cs typeface="Arial" panose="020B0604020202020204" pitchFamily="34" charset="0"/>
              </a:rPr>
              <a:t>: </a:t>
            </a:r>
            <a:endParaRPr lang="en-GB" sz="3800" dirty="0">
              <a:effectLst/>
              <a:latin typeface="Calibri" panose="020F0502020204030204" pitchFamily="34" charset="0"/>
              <a:ea typeface="Calibri" panose="020F0502020204030204" pitchFamily="34" charset="0"/>
              <a:cs typeface="Calibri" panose="020F0502020204030204" pitchFamily="34" charset="0"/>
            </a:endParaRPr>
          </a:p>
          <a:p>
            <a:pPr>
              <a:lnSpc>
                <a:spcPct val="90000"/>
              </a:lnSpc>
              <a:spcBef>
                <a:spcPts val="1200"/>
              </a:spcBef>
              <a:spcAft>
                <a:spcPts val="1200"/>
              </a:spcAft>
            </a:pPr>
            <a:r>
              <a:rPr lang="en-GB" sz="3800" dirty="0">
                <a:effectLst/>
                <a:latin typeface="Calibri" panose="020F0502020204030204" pitchFamily="34" charset="0"/>
                <a:ea typeface="Calibri" panose="020F0502020204030204" pitchFamily="34" charset="0"/>
                <a:cs typeface="Times New Roman" panose="02020603050405020304" pitchFamily="18" charset="0"/>
              </a:rPr>
              <a:t>New Labour social enterprise “a marriage between cooperative and community enterprise discourses helped position social enterprise close to the heart of the ‘third way project’ in 1999” </a:t>
            </a:r>
            <a:r>
              <a:rPr lang="en-GB" sz="3800" dirty="0">
                <a:solidFill>
                  <a:srgbClr val="CC0099"/>
                </a:solidFill>
                <a:effectLst/>
                <a:latin typeface="Calibri" panose="020F0502020204030204" pitchFamily="34" charset="0"/>
                <a:ea typeface="Calibri" panose="020F0502020204030204" pitchFamily="34" charset="0"/>
              </a:rPr>
              <a:t>(Spear et al., 2017, p. 22)</a:t>
            </a:r>
            <a:r>
              <a:rPr lang="en-GB" sz="38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3800" i="1" dirty="0">
              <a:solidFill>
                <a:srgbClr val="CC0099"/>
              </a:solidFill>
              <a:effectLst/>
              <a:latin typeface="Calibri" panose="020F0502020204030204" pitchFamily="34" charset="0"/>
              <a:ea typeface="Calibri" panose="020F0502020204030204" pitchFamily="34" charset="0"/>
              <a:cs typeface="Calibri" panose="020F0502020204030204" pitchFamily="34" charset="0"/>
            </a:endParaRPr>
          </a:p>
          <a:p>
            <a:pPr>
              <a:lnSpc>
                <a:spcPct val="90000"/>
              </a:lnSpc>
              <a:spcBef>
                <a:spcPts val="600"/>
              </a:spcBef>
              <a:spcAft>
                <a:spcPts val="1200"/>
              </a:spcAft>
            </a:pPr>
            <a:r>
              <a:rPr lang="en-GB" sz="3800" dirty="0">
                <a:effectLst/>
                <a:latin typeface="Calibri" panose="020F0502020204030204" pitchFamily="34" charset="0"/>
                <a:ea typeface="Calibri" panose="020F0502020204030204" pitchFamily="34" charset="0"/>
                <a:cs typeface="Arial" panose="020B0604020202020204" pitchFamily="34" charset="0"/>
              </a:rPr>
              <a:t>More accurate description from Martinelli and Moulaert </a:t>
            </a:r>
            <a:r>
              <a:rPr lang="en-GB" sz="38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(Martinelli et al. 2003, 224)</a:t>
            </a:r>
            <a:r>
              <a:rPr lang="en-GB" sz="3800" dirty="0">
                <a:solidFill>
                  <a:srgbClr val="CC0099"/>
                </a:solidFill>
                <a:effectLst/>
                <a:latin typeface="Calibri" panose="020F0502020204030204" pitchFamily="34" charset="0"/>
                <a:ea typeface="Calibri" panose="020F0502020204030204" pitchFamily="34" charset="0"/>
                <a:cs typeface="Arial" panose="020B0604020202020204" pitchFamily="34" charset="0"/>
              </a:rPr>
              <a:t>:</a:t>
            </a:r>
          </a:p>
          <a:p>
            <a:pPr marL="768350" marR="540385" indent="-411163">
              <a:lnSpc>
                <a:spcPct val="90000"/>
              </a:lnSpc>
              <a:spcBef>
                <a:spcPts val="1200"/>
              </a:spcBef>
              <a:spcAft>
                <a:spcPts val="1200"/>
              </a:spcAft>
              <a:buFont typeface="Symbol" panose="05050102010706020507" pitchFamily="18" charset="2"/>
              <a:buChar char="-"/>
            </a:pPr>
            <a:r>
              <a:rPr lang="en-GB" sz="3800" dirty="0">
                <a:effectLst/>
                <a:latin typeface="Calibri" panose="020F0502020204030204" pitchFamily="34" charset="0"/>
                <a:ea typeface="Calibri" panose="020F0502020204030204" pitchFamily="34" charset="0"/>
                <a:cs typeface="Calibri" panose="020F0502020204030204" pitchFamily="34" charset="0"/>
              </a:rPr>
              <a:t>“Cooperativism has been taken over by the “Third Way” agenda, as part of their “stakeholder society” and “partnership” concepts. …the “Third Way” has been used to describe a new way of doing politics, characteristic to the “New Labour” government in Britain since 1997”</a:t>
            </a:r>
          </a:p>
          <a:p>
            <a:pPr>
              <a:lnSpc>
                <a:spcPct val="90000"/>
              </a:lnSpc>
              <a:spcBef>
                <a:spcPts val="600"/>
              </a:spcBef>
              <a:spcAft>
                <a:spcPts val="1200"/>
              </a:spcAft>
            </a:pPr>
            <a:endParaRPr lang="en-GB" sz="1300" dirty="0">
              <a:effectLst/>
              <a:latin typeface="Calibri" panose="020F0502020204030204" pitchFamily="34" charset="0"/>
              <a:ea typeface="Calibri" panose="020F0502020204030204" pitchFamily="34" charset="0"/>
              <a:cs typeface="Arial" panose="020B0604020202020204" pitchFamily="34" charset="0"/>
            </a:endParaRPr>
          </a:p>
          <a:p>
            <a:pPr>
              <a:lnSpc>
                <a:spcPct val="90000"/>
              </a:lnSpc>
            </a:pPr>
            <a:endParaRPr lang="en-GB" sz="1300" dirty="0"/>
          </a:p>
          <a:p>
            <a:pPr>
              <a:lnSpc>
                <a:spcPct val="90000"/>
              </a:lnSpc>
            </a:pPr>
            <a:endParaRPr lang="en-GB" sz="1300" dirty="0"/>
          </a:p>
          <a:p>
            <a:pPr>
              <a:lnSpc>
                <a:spcPct val="90000"/>
              </a:lnSpc>
              <a:defRPr/>
            </a:pPr>
            <a:endParaRPr lang="en-GB" sz="13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2493318443"/>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238887" y="320040"/>
            <a:ext cx="8725601" cy="372656"/>
          </a:xfrm>
        </p:spPr>
        <p:txBody>
          <a:bodyPr>
            <a:noAutofit/>
          </a:bodyPr>
          <a:lstStyle/>
          <a:p>
            <a:pPr fontAlgn="base"/>
            <a:r>
              <a:rPr lang="en-GB" sz="3200" dirty="0">
                <a:solidFill>
                  <a:srgbClr val="008080"/>
                </a:solidFill>
                <a:latin typeface="Calibri" panose="020F0502020204030204" pitchFamily="34" charset="0"/>
                <a:cs typeface="Calibri" panose="020F0502020204030204" pitchFamily="34" charset="0"/>
              </a:rPr>
              <a:t>After 2002: Social Enterprise to the Market</a:t>
            </a:r>
            <a:endParaRPr lang="en-GB" sz="3200" b="0" i="0" dirty="0">
              <a:solidFill>
                <a:srgbClr val="008080"/>
              </a:solidFill>
              <a:effectLst/>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179512" y="764704"/>
            <a:ext cx="8856984" cy="5976664"/>
          </a:xfrm>
        </p:spPr>
        <p:txBody>
          <a:bodyPr>
            <a:normAutofit fontScale="85000" lnSpcReduction="20000"/>
          </a:bodyPr>
          <a:lstStyle/>
          <a:p>
            <a:pPr marL="0" indent="0">
              <a:lnSpc>
                <a:spcPct val="90000"/>
              </a:lnSpc>
              <a:spcBef>
                <a:spcPts val="600"/>
              </a:spcBef>
              <a:spcAft>
                <a:spcPts val="1200"/>
              </a:spcAft>
              <a:buNone/>
            </a:pPr>
            <a:r>
              <a:rPr lang="en-GB" sz="2600" dirty="0">
                <a:solidFill>
                  <a:srgbClr val="C00000"/>
                </a:solidFill>
                <a:latin typeface="Calibri" panose="020F0502020204030204" pitchFamily="34" charset="0"/>
                <a:ea typeface="Calibri" panose="020F0502020204030204" pitchFamily="34" charset="0"/>
                <a:cs typeface="Times New Roman" panose="02020603050405020304" pitchFamily="18" charset="0"/>
              </a:rPr>
              <a:t>2003 Peter Lloyd Recommendations</a:t>
            </a:r>
          </a:p>
          <a:p>
            <a:pPr>
              <a:lnSpc>
                <a:spcPct val="90000"/>
              </a:lnSpc>
              <a:spcBef>
                <a:spcPts val="600"/>
              </a:spcBef>
              <a:spcAft>
                <a:spcPts val="1200"/>
              </a:spcAft>
            </a:pPr>
            <a:r>
              <a:rPr lang="en-GB" sz="2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“beginning to examine the legal and financial frameworks that unreasonably limit the forms that legitimate social enterprises can take and the accountancy regulations that fail to recognise their different needs”, including equity and loan structures </a:t>
            </a:r>
            <a:r>
              <a:rPr lang="en-GB" sz="2600" dirty="0">
                <a:solidFill>
                  <a:srgbClr val="CC0099"/>
                </a:solidFill>
                <a:effectLst/>
                <a:latin typeface="Calibri" panose="020F0502020204030204" pitchFamily="34" charset="0"/>
                <a:ea typeface="Calibri" panose="020F0502020204030204" pitchFamily="34" charset="0"/>
              </a:rPr>
              <a:t>(Peter Lloyd 2003b, 19)</a:t>
            </a:r>
            <a:endParaRPr lang="en-GB" sz="2600" i="1"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600"/>
              </a:spcBef>
              <a:spcAft>
                <a:spcPts val="1200"/>
              </a:spcAft>
              <a:buNone/>
            </a:pPr>
            <a:endParaRPr lang="en-GB" sz="13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600"/>
              </a:spcBef>
              <a:spcAft>
                <a:spcPts val="1200"/>
              </a:spcAft>
              <a:buNone/>
            </a:pPr>
            <a:r>
              <a:rPr lang="en-GB" sz="26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Carmel and Harlock 2008 “Third Sector as Governable Terrain”</a:t>
            </a:r>
          </a:p>
          <a:p>
            <a:pPr>
              <a:spcBef>
                <a:spcPts val="600"/>
              </a:spcBef>
              <a:spcAft>
                <a:spcPts val="1200"/>
              </a:spcAft>
            </a:pPr>
            <a:r>
              <a:rPr lang="en-GB" sz="2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 result would be contestability and competition in the government market for public services “discourse of performance established the market model”. The market was no longer a matter for </a:t>
            </a:r>
            <a:r>
              <a:rPr lang="en-GB" sz="2600" dirty="0">
                <a:solidFill>
                  <a:srgbClr val="000000"/>
                </a:solidFill>
                <a:latin typeface="Calibri" panose="020F0502020204030204" pitchFamily="34" charset="0"/>
                <a:ea typeface="Calibri" panose="020F0502020204030204" pitchFamily="34" charset="0"/>
                <a:cs typeface="Times New Roman" panose="02020603050405020304" pitchFamily="18" charset="0"/>
              </a:rPr>
              <a:t>public debate” </a:t>
            </a:r>
            <a:r>
              <a:rPr lang="en-GB" sz="26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(Carmel &amp; Harlock, 2008, pp. 161, 162, 166, 167)</a:t>
            </a:r>
            <a:endParaRPr lang="en-GB" sz="26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90000"/>
              </a:lnSpc>
              <a:spcBef>
                <a:spcPts val="600"/>
              </a:spcBef>
              <a:spcAft>
                <a:spcPts val="1200"/>
              </a:spcAft>
              <a:buNone/>
            </a:pPr>
            <a:endParaRPr lang="en-GB" sz="13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90000"/>
              </a:lnSpc>
              <a:spcBef>
                <a:spcPts val="600"/>
              </a:spcBef>
              <a:spcAft>
                <a:spcPts val="1200"/>
              </a:spcAft>
              <a:buNone/>
            </a:pPr>
            <a:r>
              <a:rPr lang="en-GB" sz="26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Community Interest Company Regulator 2021: Limited by Shares </a:t>
            </a:r>
          </a:p>
          <a:p>
            <a:pPr>
              <a:lnSpc>
                <a:spcPct val="90000"/>
              </a:lnSpc>
              <a:spcBef>
                <a:spcPts val="600"/>
              </a:spcBef>
              <a:spcAft>
                <a:spcPts val="1200"/>
              </a:spcAft>
            </a:pPr>
            <a:r>
              <a:rPr lang="en-GB" sz="2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March 2021 Report: 4,118 of 23,887 (17%) CICs companies limited by shares. Highest complaints (12 of 46) concern “activities”. Regulator did not use powers </a:t>
            </a:r>
            <a:r>
              <a:rPr lang="en-GB" sz="2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(Regulator of Community Interest Companies, 2021, pp. 18, 24)</a:t>
            </a:r>
            <a:endParaRPr lang="en-GB" sz="24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spcBef>
                <a:spcPts val="600"/>
              </a:spcBef>
              <a:spcAft>
                <a:spcPts val="1200"/>
              </a:spcAft>
            </a:pPr>
            <a:endParaRPr lang="en-GB" sz="26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spcBef>
                <a:spcPts val="600"/>
              </a:spcBef>
              <a:spcAft>
                <a:spcPts val="1200"/>
              </a:spcAft>
            </a:pPr>
            <a:endParaRPr lang="en-GB" sz="1300" dirty="0">
              <a:effectLst/>
              <a:latin typeface="Calibri" panose="020F0502020204030204" pitchFamily="34" charset="0"/>
              <a:ea typeface="Calibri" panose="020F0502020204030204" pitchFamily="34" charset="0"/>
              <a:cs typeface="Arial" panose="020B0604020202020204" pitchFamily="34" charset="0"/>
            </a:endParaRPr>
          </a:p>
          <a:p>
            <a:pPr>
              <a:lnSpc>
                <a:spcPct val="90000"/>
              </a:lnSpc>
            </a:pPr>
            <a:endParaRPr lang="en-GB" sz="1300" dirty="0"/>
          </a:p>
          <a:p>
            <a:pPr>
              <a:lnSpc>
                <a:spcPct val="90000"/>
              </a:lnSpc>
            </a:pPr>
            <a:endParaRPr lang="en-GB" sz="1300" dirty="0"/>
          </a:p>
          <a:p>
            <a:pPr>
              <a:lnSpc>
                <a:spcPct val="90000"/>
              </a:lnSpc>
              <a:defRPr/>
            </a:pPr>
            <a:endParaRPr lang="en-GB" sz="13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3055173278"/>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0" y="320040"/>
            <a:ext cx="8902827" cy="412656"/>
          </a:xfrm>
        </p:spPr>
        <p:txBody>
          <a:bodyPr>
            <a:normAutofit fontScale="90000"/>
          </a:bodyPr>
          <a:lstStyle/>
          <a:p>
            <a:pPr fontAlgn="base">
              <a:lnSpc>
                <a:spcPct val="90000"/>
              </a:lnSpc>
            </a:pPr>
            <a:r>
              <a:rPr lang="en-GB" sz="3200" dirty="0">
                <a:solidFill>
                  <a:srgbClr val="008080"/>
                </a:solidFill>
                <a:latin typeface="Calibri" panose="020F0502020204030204" pitchFamily="34" charset="0"/>
                <a:cs typeface="Calibri" panose="020F0502020204030204" pitchFamily="34" charset="0"/>
              </a:rPr>
              <a:t> Cabinet Office and British Council</a:t>
            </a:r>
            <a:endParaRPr lang="en-GB" sz="3200" b="0" i="0" dirty="0">
              <a:solidFill>
                <a:srgbClr val="008080"/>
              </a:solidFill>
              <a:effectLst/>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238887" y="732696"/>
            <a:ext cx="8661654" cy="5805264"/>
          </a:xfrm>
        </p:spPr>
        <p:txBody>
          <a:bodyPr>
            <a:normAutofit lnSpcReduction="10000"/>
          </a:bodyPr>
          <a:lstStyle/>
          <a:p>
            <a:pPr marL="0" indent="0">
              <a:lnSpc>
                <a:spcPct val="90000"/>
              </a:lnSpc>
              <a:buNone/>
            </a:pPr>
            <a:r>
              <a:rPr lang="en-GB" sz="2400" dirty="0">
                <a:solidFill>
                  <a:srgbClr val="C00000"/>
                </a:solidFill>
              </a:rPr>
              <a:t>Social Enterprise “good fit”</a:t>
            </a:r>
          </a:p>
          <a:p>
            <a:pPr>
              <a:lnSpc>
                <a:spcPct val="90000"/>
              </a:lnSpc>
            </a:pPr>
            <a:r>
              <a:rPr lang="en-GB" sz="2400" dirty="0"/>
              <a:t>There were an estimated 741,000 UK social enterprises in 2014. This is an increase of around 58,000 since 2012. </a:t>
            </a:r>
          </a:p>
          <a:p>
            <a:pPr>
              <a:lnSpc>
                <a:spcPct val="90000"/>
              </a:lnSpc>
            </a:pPr>
            <a:r>
              <a:rPr lang="en-GB" sz="2400" dirty="0"/>
              <a:t>Of 741,000 UK social enterprises, 195,000 were employers with at least one employee, and rest (546,000) were non-employers. </a:t>
            </a:r>
          </a:p>
          <a:p>
            <a:pPr marL="0" indent="0">
              <a:lnSpc>
                <a:spcPct val="90000"/>
              </a:lnSpc>
              <a:buNone/>
            </a:pPr>
            <a:endParaRPr lang="en-GB" sz="1400" dirty="0"/>
          </a:p>
          <a:p>
            <a:pPr>
              <a:lnSpc>
                <a:spcPct val="90000"/>
              </a:lnSpc>
            </a:pPr>
            <a:r>
              <a:rPr lang="en-GB" sz="2400" dirty="0"/>
              <a:t>It should think itself either ‘a very good fit’ or ‘a good fit’ with the following statement: ‘</a:t>
            </a:r>
          </a:p>
          <a:p>
            <a:pPr marL="449263" indent="-92075">
              <a:lnSpc>
                <a:spcPct val="90000"/>
              </a:lnSpc>
              <a:buFont typeface="Symbol" panose="05050102010706020507" pitchFamily="18" charset="2"/>
              <a:buChar char="-"/>
            </a:pPr>
            <a:r>
              <a:rPr lang="en-GB" sz="2400" dirty="0"/>
              <a:t>‘A business with primarily social/environmental objectives, whose surpluses are principally reinvested for that purpose in the business or community rather than mainly being paid to shareholders and owners’ </a:t>
            </a:r>
            <a:r>
              <a:rPr lang="en-GB" sz="2400" dirty="0">
                <a:solidFill>
                  <a:srgbClr val="CC0099"/>
                </a:solidFill>
                <a:effectLst/>
                <a:ea typeface="Calibri" panose="020F0502020204030204" pitchFamily="34" charset="0"/>
                <a:cs typeface="Calibri" panose="020F0502020204030204" pitchFamily="34" charset="0"/>
              </a:rPr>
              <a:t>(Cabinet Office 2016, p5,p9)</a:t>
            </a:r>
            <a:endParaRPr lang="en-GB" sz="2400" dirty="0">
              <a:solidFill>
                <a:srgbClr val="CC0099"/>
              </a:solidFill>
              <a:effectLst/>
              <a:ea typeface="Calibri" panose="020F0502020204030204" pitchFamily="34" charset="0"/>
              <a:cs typeface="Times New Roman" panose="02020603050405020304" pitchFamily="18" charset="0"/>
            </a:endParaRPr>
          </a:p>
          <a:p>
            <a:pPr marL="357188" indent="0">
              <a:lnSpc>
                <a:spcPct val="90000"/>
              </a:lnSpc>
              <a:buNone/>
            </a:pPr>
            <a:endParaRPr lang="en-GB" sz="1600" dirty="0"/>
          </a:p>
          <a:p>
            <a:pPr marL="357188" indent="-357188">
              <a:lnSpc>
                <a:spcPct val="90000"/>
              </a:lnSpc>
              <a:buNone/>
            </a:pPr>
            <a:r>
              <a:rPr lang="en-GB" sz="2400" dirty="0">
                <a:solidFill>
                  <a:srgbClr val="C00000"/>
                </a:solidFill>
              </a:rPr>
              <a:t>British Council</a:t>
            </a:r>
          </a:p>
          <a:p>
            <a:pPr>
              <a:lnSpc>
                <a:spcPct val="90000"/>
              </a:lnSpc>
            </a:pP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“There may well not be a recognisable ‘social enterprise sector’ by 2020. Certainly any attempts to confine social enterprise to specific legal structures or models of governance will have ceased”</a:t>
            </a:r>
            <a:r>
              <a:rPr lang="en-GB" sz="2400" dirty="0">
                <a:solidFill>
                  <a:srgbClr val="000000"/>
                </a:solidFill>
                <a:effectLst/>
                <a:latin typeface="Calibri" panose="020F0502020204030204" pitchFamily="34" charset="0"/>
                <a:ea typeface="Calibri" panose="020F0502020204030204" pitchFamily="34" charset="0"/>
              </a:rPr>
              <a:t>(</a:t>
            </a:r>
            <a:r>
              <a:rPr lang="en-GB" sz="2400" dirty="0">
                <a:solidFill>
                  <a:srgbClr val="CC0099"/>
                </a:solidFill>
                <a:effectLst/>
                <a:ea typeface="Calibri" panose="020F0502020204030204" pitchFamily="34" charset="0"/>
              </a:rPr>
              <a:t>Catherall and Richardson 2014, p7)</a:t>
            </a:r>
            <a:endParaRPr lang="en-GB" sz="2400" dirty="0">
              <a:solidFill>
                <a:srgbClr val="CC0099"/>
              </a:solidFill>
            </a:endParaRPr>
          </a:p>
          <a:p>
            <a:pPr>
              <a:lnSpc>
                <a:spcPct val="90000"/>
              </a:lnSpc>
              <a:defRPr/>
            </a:pPr>
            <a:endParaRPr lang="en-GB" sz="16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3112089118"/>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87A57295-2710-4920-B99A-4D1FA03A62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6" name="Rectangle 15">
            <a:extLst>
              <a:ext uri="{FF2B5EF4-FFF2-40B4-BE49-F238E27FC236}">
                <a16:creationId xmlns:a16="http://schemas.microsoft.com/office/drawing/2014/main" id="{78067929-4D33-4306-9E2F-67C49CDDB5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0050" y="465745"/>
            <a:ext cx="8343900" cy="563943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397765" y="465745"/>
            <a:ext cx="2446044" cy="5639435"/>
          </a:xfrm>
        </p:spPr>
        <p:txBody>
          <a:bodyPr>
            <a:normAutofit/>
          </a:bodyPr>
          <a:lstStyle/>
          <a:p>
            <a:pPr algn="r">
              <a:lnSpc>
                <a:spcPct val="90000"/>
              </a:lnSpc>
            </a:pPr>
            <a:r>
              <a:rPr lang="en-GB" sz="3200" dirty="0">
                <a:solidFill>
                  <a:srgbClr val="008080"/>
                </a:solidFill>
                <a:latin typeface="Calibri" panose="020F0502020204030204" pitchFamily="34" charset="0"/>
                <a:cs typeface="Calibri" panose="020F0502020204030204" pitchFamily="34" charset="0"/>
              </a:rPr>
              <a:t>Global Leaders’ Declaration </a:t>
            </a:r>
            <a:br>
              <a:rPr lang="en-GB" sz="3200" dirty="0">
                <a:solidFill>
                  <a:srgbClr val="008080"/>
                </a:solidFill>
                <a:latin typeface="Calibri" panose="020F0502020204030204" pitchFamily="34" charset="0"/>
                <a:cs typeface="Calibri" panose="020F0502020204030204" pitchFamily="34" charset="0"/>
              </a:rPr>
            </a:br>
            <a:br>
              <a:rPr lang="en-GB" sz="3200" dirty="0">
                <a:solidFill>
                  <a:srgbClr val="008080"/>
                </a:solidFill>
                <a:latin typeface="Calibri" panose="020F0502020204030204" pitchFamily="34" charset="0"/>
                <a:cs typeface="Calibri" panose="020F0502020204030204" pitchFamily="34" charset="0"/>
              </a:rPr>
            </a:br>
            <a:r>
              <a:rPr lang="en-GB" sz="2400" dirty="0">
                <a:solidFill>
                  <a:srgbClr val="008080"/>
                </a:solidFill>
                <a:latin typeface="Calibri" panose="020F0502020204030204" pitchFamily="34" charset="0"/>
                <a:cs typeface="Calibri" panose="020F0502020204030204" pitchFamily="34" charset="0"/>
              </a:rPr>
              <a:t>UK Global Export Impact Investment</a:t>
            </a:r>
            <a:endParaRPr lang="en-GB" sz="2400" b="0" i="0" dirty="0">
              <a:solidFill>
                <a:srgbClr val="008080"/>
              </a:solidFill>
              <a:effectLst/>
              <a:latin typeface="Calibri" panose="020F0502020204030204" pitchFamily="34" charset="0"/>
              <a:cs typeface="Calibri" panose="020F0502020204030204" pitchFamily="34" charset="0"/>
            </a:endParaRPr>
          </a:p>
        </p:txBody>
      </p:sp>
      <p:cxnSp>
        <p:nvCxnSpPr>
          <p:cNvPr id="18" name="Straight Connector 17">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57400"/>
            <a:ext cx="0" cy="2743200"/>
          </a:xfrm>
          <a:prstGeom prst="line">
            <a:avLst/>
          </a:prstGeom>
          <a:ln w="19050">
            <a:solidFill>
              <a:schemeClr val="tx1">
                <a:alpha val="8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3490722" y="332657"/>
            <a:ext cx="5253228" cy="5832648"/>
          </a:xfrm>
        </p:spPr>
        <p:txBody>
          <a:bodyPr anchor="ctr">
            <a:normAutofit fontScale="62500" lnSpcReduction="20000"/>
          </a:bodyPr>
          <a:lstStyle/>
          <a:p>
            <a:pPr>
              <a:lnSpc>
                <a:spcPct val="90000"/>
              </a:lnSpc>
            </a:pPr>
            <a:endParaRPr lang="en-GB" sz="2000" dirty="0"/>
          </a:p>
          <a:p>
            <a:pPr algn="l" fontAlgn="base"/>
            <a:r>
              <a:rPr lang="en-GB" sz="2900" b="1" i="0" dirty="0">
                <a:solidFill>
                  <a:srgbClr val="000000"/>
                </a:solidFill>
                <a:effectLst/>
                <a:latin typeface="Calibri" panose="020F0502020204030204" pitchFamily="34" charset="0"/>
                <a:cs typeface="Calibri" panose="020F0502020204030204" pitchFamily="34" charset="0"/>
              </a:rPr>
              <a:t>1. Scale impact investment to combat unemployment, reduce inequality and preserve the environment</a:t>
            </a:r>
            <a:endParaRPr lang="en-GB" sz="2900" b="0" i="0" dirty="0">
              <a:solidFill>
                <a:srgbClr val="000000"/>
              </a:solidFill>
              <a:effectLst/>
              <a:latin typeface="Calibri" panose="020F0502020204030204" pitchFamily="34" charset="0"/>
              <a:cs typeface="Calibri" panose="020F0502020204030204" pitchFamily="34" charset="0"/>
            </a:endParaRPr>
          </a:p>
          <a:p>
            <a:pPr algn="l" fontAlgn="base"/>
            <a:r>
              <a:rPr lang="en-GB" sz="2900" b="0" i="0" dirty="0">
                <a:solidFill>
                  <a:srgbClr val="000000"/>
                </a:solidFill>
                <a:effectLst/>
                <a:latin typeface="Calibri" panose="020F0502020204030204" pitchFamily="34" charset="0"/>
                <a:cs typeface="Calibri" panose="020F0502020204030204" pitchFamily="34" charset="0"/>
              </a:rPr>
              <a:t>Introduce incentives to accelerate impact investment, which seeks social as well as financial returns in order to create sustainable jobs, advance education, improve healthcare, and fund the expansion of non-profit organizations that support the most vulnerable.</a:t>
            </a:r>
          </a:p>
          <a:p>
            <a:pPr algn="l" fontAlgn="base"/>
            <a:r>
              <a:rPr lang="en-GB" sz="2900" b="1" i="0" dirty="0">
                <a:solidFill>
                  <a:srgbClr val="000000"/>
                </a:solidFill>
                <a:effectLst/>
                <a:latin typeface="Calibri" panose="020F0502020204030204" pitchFamily="34" charset="0"/>
                <a:cs typeface="Calibri" panose="020F0502020204030204" pitchFamily="34" charset="0"/>
              </a:rPr>
              <a:t>2. Mandate impact transparency for companies</a:t>
            </a:r>
            <a:endParaRPr lang="en-GB" sz="2900" b="0" i="0" dirty="0">
              <a:solidFill>
                <a:srgbClr val="000000"/>
              </a:solidFill>
              <a:effectLst/>
              <a:latin typeface="Calibri" panose="020F0502020204030204" pitchFamily="34" charset="0"/>
              <a:cs typeface="Calibri" panose="020F0502020204030204" pitchFamily="34" charset="0"/>
            </a:endParaRPr>
          </a:p>
          <a:p>
            <a:pPr algn="l" fontAlgn="base"/>
            <a:r>
              <a:rPr lang="en-GB" sz="2900" b="0" i="0" dirty="0">
                <a:solidFill>
                  <a:srgbClr val="000000"/>
                </a:solidFill>
                <a:effectLst/>
                <a:latin typeface="Calibri" panose="020F0502020204030204" pitchFamily="34" charset="0"/>
                <a:cs typeface="Calibri" panose="020F0502020204030204" pitchFamily="34" charset="0"/>
              </a:rPr>
              <a:t>Establish impact transparency by mandating that companies publish audited financial accounts that reflect their social and environmental impacts. </a:t>
            </a:r>
          </a:p>
          <a:p>
            <a:pPr algn="l" fontAlgn="base"/>
            <a:r>
              <a:rPr lang="en-GB" sz="2900" b="1" i="0" dirty="0">
                <a:solidFill>
                  <a:srgbClr val="000000"/>
                </a:solidFill>
                <a:effectLst/>
                <a:latin typeface="Calibri" panose="020F0502020204030204" pitchFamily="34" charset="0"/>
                <a:cs typeface="Calibri" panose="020F0502020204030204" pitchFamily="34" charset="0"/>
              </a:rPr>
              <a:t>3. Introduce legislation to empower companies and investors to pursue impact</a:t>
            </a:r>
            <a:endParaRPr lang="en-GB" sz="2900" b="0" i="0" dirty="0">
              <a:solidFill>
                <a:srgbClr val="000000"/>
              </a:solidFill>
              <a:effectLst/>
              <a:latin typeface="Calibri" panose="020F0502020204030204" pitchFamily="34" charset="0"/>
              <a:cs typeface="Calibri" panose="020F0502020204030204" pitchFamily="34" charset="0"/>
            </a:endParaRPr>
          </a:p>
          <a:p>
            <a:pPr algn="l" fontAlgn="base"/>
            <a:r>
              <a:rPr lang="en-GB" sz="2900" b="0" i="0" dirty="0">
                <a:solidFill>
                  <a:srgbClr val="000000"/>
                </a:solidFill>
                <a:effectLst/>
                <a:latin typeface="Calibri" panose="020F0502020204030204" pitchFamily="34" charset="0"/>
                <a:cs typeface="Calibri" panose="020F0502020204030204" pitchFamily="34" charset="0"/>
              </a:rPr>
              <a:t>Shift our economies away from profit alone to profit and impact. Amend legislation and regulations to allow companies, pension funds and charitable endowments to base their decisions on return and impact.</a:t>
            </a:r>
          </a:p>
          <a:p>
            <a:pPr marL="0" indent="0">
              <a:lnSpc>
                <a:spcPct val="90000"/>
              </a:lnSpc>
              <a:buNone/>
            </a:pPr>
            <a:endParaRPr lang="en-GB" sz="1900" b="0" dirty="0">
              <a:effectLst/>
            </a:endParaRPr>
          </a:p>
          <a:p>
            <a:pPr marL="449263" indent="-92075">
              <a:lnSpc>
                <a:spcPct val="90000"/>
              </a:lnSpc>
              <a:buFont typeface="Symbol" panose="05050102010706020507" pitchFamily="18" charset="2"/>
              <a:buChar char="-"/>
            </a:pPr>
            <a:endParaRPr lang="en-GB" sz="1300" dirty="0"/>
          </a:p>
          <a:p>
            <a:pPr marL="87313" indent="0">
              <a:lnSpc>
                <a:spcPct val="90000"/>
              </a:lnSpc>
              <a:buNone/>
            </a:pPr>
            <a:r>
              <a:rPr lang="en-GB" sz="29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(Global Steering Group for Impact Investment, 2020)</a:t>
            </a:r>
            <a:endParaRPr lang="en-GB" sz="29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pPr>
            <a:endParaRPr lang="en-GB" sz="1300" dirty="0"/>
          </a:p>
          <a:p>
            <a:pPr>
              <a:lnSpc>
                <a:spcPct val="90000"/>
              </a:lnSpc>
              <a:defRPr/>
            </a:pPr>
            <a:endParaRPr lang="en-GB" sz="13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1989053372"/>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87A57295-2710-4920-B99A-4D1FA03A62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6" name="Rectangle 15">
            <a:extLst>
              <a:ext uri="{FF2B5EF4-FFF2-40B4-BE49-F238E27FC236}">
                <a16:creationId xmlns:a16="http://schemas.microsoft.com/office/drawing/2014/main" id="{78067929-4D33-4306-9E2F-67C49CDDB5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0050" y="465745"/>
            <a:ext cx="8343900" cy="563943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397765" y="465745"/>
            <a:ext cx="2446044" cy="5639435"/>
          </a:xfrm>
        </p:spPr>
        <p:txBody>
          <a:bodyPr>
            <a:normAutofit/>
          </a:bodyPr>
          <a:lstStyle/>
          <a:p>
            <a:pPr algn="r" fontAlgn="base">
              <a:lnSpc>
                <a:spcPct val="90000"/>
              </a:lnSpc>
            </a:pPr>
            <a:r>
              <a:rPr lang="en-GB" sz="2800" dirty="0">
                <a:solidFill>
                  <a:srgbClr val="008080"/>
                </a:solidFill>
                <a:latin typeface="Calibri" panose="020F0502020204030204" pitchFamily="34" charset="0"/>
                <a:cs typeface="Calibri" panose="020F0502020204030204" pitchFamily="34" charset="0"/>
              </a:rPr>
              <a:t>Eastern Europe</a:t>
            </a:r>
            <a:br>
              <a:rPr lang="en-GB" sz="2800" dirty="0">
                <a:solidFill>
                  <a:srgbClr val="008080"/>
                </a:solidFill>
                <a:latin typeface="Calibri" panose="020F0502020204030204" pitchFamily="34" charset="0"/>
                <a:cs typeface="Calibri" panose="020F0502020204030204" pitchFamily="34" charset="0"/>
              </a:rPr>
            </a:br>
            <a:br>
              <a:rPr lang="en-GB" sz="2800" dirty="0">
                <a:solidFill>
                  <a:srgbClr val="008080"/>
                </a:solidFill>
                <a:latin typeface="Calibri" panose="020F0502020204030204" pitchFamily="34" charset="0"/>
                <a:cs typeface="Calibri" panose="020F0502020204030204" pitchFamily="34" charset="0"/>
              </a:rPr>
            </a:br>
            <a:r>
              <a:rPr lang="en-GB" sz="2800" dirty="0">
                <a:solidFill>
                  <a:srgbClr val="008080"/>
                </a:solidFill>
                <a:latin typeface="Calibri" panose="020F0502020204030204" pitchFamily="34" charset="0"/>
                <a:cs typeface="Calibri" panose="020F0502020204030204" pitchFamily="34" charset="0"/>
              </a:rPr>
              <a:t>British Council:</a:t>
            </a:r>
            <a:br>
              <a:rPr lang="en-GB" sz="2800" dirty="0">
                <a:solidFill>
                  <a:srgbClr val="008080"/>
                </a:solidFill>
                <a:latin typeface="Calibri" panose="020F0502020204030204" pitchFamily="34" charset="0"/>
                <a:cs typeface="Calibri" panose="020F0502020204030204" pitchFamily="34" charset="0"/>
              </a:rPr>
            </a:br>
            <a:r>
              <a:rPr lang="en-GB" sz="2800" dirty="0">
                <a:solidFill>
                  <a:srgbClr val="008080"/>
                </a:solidFill>
                <a:latin typeface="Calibri" panose="020F0502020204030204" pitchFamily="34" charset="0"/>
                <a:cs typeface="Calibri" panose="020F0502020204030204" pitchFamily="34" charset="0"/>
              </a:rPr>
              <a:t>Visegrad Bulgaria Romania Croatia Slovenia </a:t>
            </a:r>
            <a:r>
              <a:rPr lang="en-GB" sz="2800" b="0" i="0" dirty="0">
                <a:solidFill>
                  <a:srgbClr val="008080"/>
                </a:solidFill>
                <a:effectLst/>
                <a:latin typeface="Calibri" panose="020F0502020204030204" pitchFamily="34" charset="0"/>
                <a:cs typeface="Calibri" panose="020F0502020204030204" pitchFamily="34" charset="0"/>
              </a:rPr>
              <a:t>Macedonia Montenegro Serbia</a:t>
            </a:r>
          </a:p>
        </p:txBody>
      </p:sp>
      <p:cxnSp>
        <p:nvCxnSpPr>
          <p:cNvPr id="18" name="Straight Connector 17">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57400"/>
            <a:ext cx="0" cy="2743200"/>
          </a:xfrm>
          <a:prstGeom prst="line">
            <a:avLst/>
          </a:prstGeom>
          <a:ln w="19050">
            <a:solidFill>
              <a:schemeClr val="tx1">
                <a:alpha val="8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3490722" y="465745"/>
            <a:ext cx="5253228" cy="5639435"/>
          </a:xfrm>
        </p:spPr>
        <p:txBody>
          <a:bodyPr anchor="ctr">
            <a:normAutofit fontScale="85000" lnSpcReduction="20000"/>
          </a:bodyPr>
          <a:lstStyle/>
          <a:p>
            <a:pPr>
              <a:lnSpc>
                <a:spcPct val="90000"/>
              </a:lnSpc>
            </a:pPr>
            <a:endParaRPr lang="en-GB" sz="2000" b="0" i="0" dirty="0">
              <a:effectLst/>
            </a:endParaRPr>
          </a:p>
          <a:p>
            <a:pPr>
              <a:lnSpc>
                <a:spcPct val="90000"/>
              </a:lnSpc>
            </a:pPr>
            <a:endParaRPr lang="en-GB" sz="2000" dirty="0"/>
          </a:p>
          <a:p>
            <a:pPr>
              <a:lnSpc>
                <a:spcPct val="90000"/>
              </a:lnSpc>
            </a:pPr>
            <a:r>
              <a:rPr lang="en-GB" sz="2400" b="0" i="0" dirty="0">
                <a:effectLst/>
              </a:rPr>
              <a:t>Incidents in recent years such as the blockade of the Norwegian Civil Fund and the shutdown of the Népszabadság newspaper in Hungary, or the crackdown on state-owned media and the Supreme Court in Poland have demonstrated the destructive potential of such measures for civil society”</a:t>
            </a:r>
          </a:p>
          <a:p>
            <a:pPr>
              <a:lnSpc>
                <a:spcPct val="90000"/>
              </a:lnSpc>
            </a:pPr>
            <a:r>
              <a:rPr lang="en-GB" sz="2400" b="0" i="0" dirty="0">
                <a:effectLst/>
              </a:rPr>
              <a:t>In Macedonia, Montenegro and Serbia, several experts expressed the concern that government will seek to exert control over civil society. As a consequence, they fear that CSOs will become less critical of public authorities and limit their ability to perform advocacy functions” </a:t>
            </a:r>
          </a:p>
          <a:p>
            <a:pPr>
              <a:lnSpc>
                <a:spcPct val="90000"/>
              </a:lnSpc>
            </a:pPr>
            <a:r>
              <a:rPr lang="en-GB" sz="2400" b="0" i="0" dirty="0">
                <a:effectLst/>
              </a:rPr>
              <a:t>Some social challenges that are emergent or still dormant in Western European countries have manifested themselves in CEE earlier and with great force, be it the rise of right-wing parties, a lack of public funding, conﬂicts with partisan media or the development of informal civil society structures </a:t>
            </a:r>
            <a:r>
              <a:rPr lang="en-GB" sz="2400" dirty="0">
                <a:solidFill>
                  <a:srgbClr val="CC0099"/>
                </a:solidFill>
                <a:effectLst/>
                <a:ea typeface="Calibri" panose="020F0502020204030204" pitchFamily="34" charset="0"/>
                <a:cs typeface="Calibri" panose="020F0502020204030204" pitchFamily="34" charset="0"/>
              </a:rPr>
              <a:t>(Navratil et al., 2017, pp 32, 35, 38)</a:t>
            </a:r>
            <a:endParaRPr lang="en-GB" sz="2400" dirty="0">
              <a:solidFill>
                <a:srgbClr val="CC0099"/>
              </a:solidFill>
              <a:effectLst/>
              <a:ea typeface="Calibri" panose="020F0502020204030204" pitchFamily="34" charset="0"/>
              <a:cs typeface="Times New Roman" panose="02020603050405020304" pitchFamily="18" charset="0"/>
            </a:endParaRPr>
          </a:p>
          <a:p>
            <a:pPr>
              <a:lnSpc>
                <a:spcPct val="90000"/>
              </a:lnSpc>
            </a:pPr>
            <a:endParaRPr lang="en-GB" sz="2400" b="0" dirty="0">
              <a:effectLst/>
            </a:endParaRPr>
          </a:p>
          <a:p>
            <a:pPr marL="449263" indent="-92075">
              <a:lnSpc>
                <a:spcPct val="90000"/>
              </a:lnSpc>
              <a:buFont typeface="Symbol" panose="05050102010706020507" pitchFamily="18" charset="2"/>
              <a:buChar char="-"/>
            </a:pPr>
            <a:endParaRPr lang="en-GB" sz="1300" dirty="0"/>
          </a:p>
          <a:p>
            <a:pPr>
              <a:lnSpc>
                <a:spcPct val="90000"/>
              </a:lnSpc>
            </a:pPr>
            <a:endParaRPr lang="en-GB" sz="1300" dirty="0"/>
          </a:p>
          <a:p>
            <a:pPr>
              <a:lnSpc>
                <a:spcPct val="90000"/>
              </a:lnSpc>
              <a:defRPr/>
            </a:pPr>
            <a:endParaRPr lang="en-GB" sz="13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1895323004"/>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87A57295-2710-4920-B99A-4D1FA03A62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6" name="Rectangle 15">
            <a:extLst>
              <a:ext uri="{FF2B5EF4-FFF2-40B4-BE49-F238E27FC236}">
                <a16:creationId xmlns:a16="http://schemas.microsoft.com/office/drawing/2014/main" id="{78067929-4D33-4306-9E2F-67C49CDDB5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0050" y="465745"/>
            <a:ext cx="8343900" cy="563943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397765" y="465745"/>
            <a:ext cx="2695193" cy="5639435"/>
          </a:xfrm>
        </p:spPr>
        <p:txBody>
          <a:bodyPr>
            <a:normAutofit/>
          </a:bodyPr>
          <a:lstStyle/>
          <a:p>
            <a:pPr algn="r" fontAlgn="base">
              <a:lnSpc>
                <a:spcPct val="90000"/>
              </a:lnSpc>
            </a:pPr>
            <a:r>
              <a:rPr lang="en-GB" sz="3200" dirty="0">
                <a:solidFill>
                  <a:srgbClr val="008080"/>
                </a:solidFill>
                <a:latin typeface="Calibri" panose="020F0502020204030204" pitchFamily="34" charset="0"/>
                <a:cs typeface="Calibri" panose="020F0502020204030204" pitchFamily="34" charset="0"/>
              </a:rPr>
              <a:t>Consequence and Conclusion </a:t>
            </a:r>
            <a:endParaRPr lang="en-GB" sz="3200" b="0" i="0" dirty="0">
              <a:solidFill>
                <a:srgbClr val="008080"/>
              </a:solidFill>
              <a:effectLst/>
              <a:latin typeface="Calibri" panose="020F0502020204030204" pitchFamily="34" charset="0"/>
              <a:cs typeface="Calibri" panose="020F0502020204030204" pitchFamily="34" charset="0"/>
            </a:endParaRPr>
          </a:p>
        </p:txBody>
      </p:sp>
      <p:cxnSp>
        <p:nvCxnSpPr>
          <p:cNvPr id="18" name="Straight Connector 17">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57400"/>
            <a:ext cx="0" cy="2743200"/>
          </a:xfrm>
          <a:prstGeom prst="line">
            <a:avLst/>
          </a:prstGeom>
          <a:ln w="19050">
            <a:solidFill>
              <a:schemeClr val="tx1">
                <a:alpha val="8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3419872" y="465745"/>
            <a:ext cx="5324078" cy="5639435"/>
          </a:xfrm>
        </p:spPr>
        <p:txBody>
          <a:bodyPr anchor="ctr">
            <a:normAutofit fontScale="92500" lnSpcReduction="20000"/>
          </a:bodyPr>
          <a:lstStyle/>
          <a:p>
            <a:pPr>
              <a:lnSpc>
                <a:spcPct val="90000"/>
              </a:lnSpc>
            </a:pPr>
            <a:endParaRPr lang="en-GB" sz="2000" b="0" i="0" dirty="0">
              <a:effectLst/>
            </a:endParaRPr>
          </a:p>
          <a:p>
            <a:pPr>
              <a:lnSpc>
                <a:spcPct val="90000"/>
              </a:lnSpc>
            </a:pPr>
            <a:endParaRPr lang="en-GB" sz="2000" dirty="0"/>
          </a:p>
          <a:p>
            <a:pPr>
              <a:lnSpc>
                <a:spcPct val="90000"/>
              </a:lnSpc>
            </a:pPr>
            <a:endParaRPr lang="en-GB" sz="2400" b="0" i="0" dirty="0">
              <a:effectLst/>
            </a:endParaRPr>
          </a:p>
          <a:p>
            <a:pPr>
              <a:lnSpc>
                <a:spcPct val="90000"/>
              </a:lnSpc>
            </a:pPr>
            <a:r>
              <a:rPr lang="en-GB" sz="2400" b="0" i="0" dirty="0">
                <a:effectLst/>
              </a:rPr>
              <a:t>Destroying civil society when smaller organisations critical during COVID</a:t>
            </a:r>
          </a:p>
          <a:p>
            <a:pPr>
              <a:lnSpc>
                <a:spcPct val="90000"/>
              </a:lnSpc>
            </a:pPr>
            <a:endParaRPr lang="en-GB" sz="2400" b="0" i="0" dirty="0">
              <a:effectLst/>
            </a:endParaRPr>
          </a:p>
          <a:p>
            <a:pPr>
              <a:lnSpc>
                <a:spcPct val="90000"/>
              </a:lnSpc>
            </a:pPr>
            <a:r>
              <a:rPr lang="en-GB" sz="2400" b="0" i="0" dirty="0">
                <a:effectLst/>
              </a:rPr>
              <a:t>Destroying local democracy and accountability </a:t>
            </a:r>
          </a:p>
          <a:p>
            <a:pPr>
              <a:lnSpc>
                <a:spcPct val="90000"/>
              </a:lnSpc>
            </a:pPr>
            <a:endParaRPr lang="en-GB" sz="2400" dirty="0"/>
          </a:p>
          <a:p>
            <a:pPr>
              <a:lnSpc>
                <a:spcPct val="90000"/>
              </a:lnSpc>
            </a:pPr>
            <a:r>
              <a:rPr lang="en-GB" sz="2400" b="0" i="0" dirty="0">
                <a:effectLst/>
              </a:rPr>
              <a:t>No recognition that community defence organisations and local social economy now abandoned to market </a:t>
            </a:r>
          </a:p>
          <a:p>
            <a:pPr>
              <a:lnSpc>
                <a:spcPct val="90000"/>
              </a:lnSpc>
            </a:pPr>
            <a:endParaRPr lang="en-GB" sz="2400" dirty="0"/>
          </a:p>
          <a:p>
            <a:pPr>
              <a:lnSpc>
                <a:spcPct val="90000"/>
              </a:lnSpc>
            </a:pPr>
            <a:r>
              <a:rPr lang="en-GB" sz="2400" dirty="0">
                <a:solidFill>
                  <a:srgbClr val="C00000"/>
                </a:solidFill>
              </a:rPr>
              <a:t>Able to claim social enterprise as an alternative to capitalism and neoliberalism rather than its essential agent</a:t>
            </a:r>
          </a:p>
          <a:p>
            <a:pPr>
              <a:lnSpc>
                <a:spcPct val="90000"/>
              </a:lnSpc>
            </a:pPr>
            <a:endParaRPr lang="en-GB" sz="2400" dirty="0"/>
          </a:p>
          <a:p>
            <a:pPr>
              <a:lnSpc>
                <a:spcPct val="90000"/>
              </a:lnSpc>
            </a:pPr>
            <a:r>
              <a:rPr lang="en-GB" sz="2400" dirty="0"/>
              <a:t>End of History – just markets and occasional acts of kindness </a:t>
            </a:r>
            <a:r>
              <a:rPr lang="en-GB" sz="2400" dirty="0">
                <a:solidFill>
                  <a:srgbClr val="CC0099"/>
                </a:solidFill>
              </a:rPr>
              <a:t>(Jonny)</a:t>
            </a:r>
            <a:endParaRPr lang="en-GB" sz="2400" b="0" i="0" dirty="0">
              <a:solidFill>
                <a:srgbClr val="CC0099"/>
              </a:solidFill>
              <a:effectLst/>
            </a:endParaRPr>
          </a:p>
          <a:p>
            <a:pPr>
              <a:lnSpc>
                <a:spcPct val="90000"/>
              </a:lnSpc>
            </a:pPr>
            <a:endParaRPr lang="en-GB" sz="2400" dirty="0"/>
          </a:p>
          <a:p>
            <a:pPr>
              <a:lnSpc>
                <a:spcPct val="90000"/>
              </a:lnSpc>
            </a:pPr>
            <a:endParaRPr lang="en-GB" sz="2400" b="0" dirty="0">
              <a:effectLst/>
            </a:endParaRPr>
          </a:p>
          <a:p>
            <a:pPr marL="449263" indent="-92075">
              <a:lnSpc>
                <a:spcPct val="90000"/>
              </a:lnSpc>
              <a:buFont typeface="Symbol" panose="05050102010706020507" pitchFamily="18" charset="2"/>
              <a:buChar char="-"/>
            </a:pPr>
            <a:endParaRPr lang="en-GB" sz="1300" dirty="0"/>
          </a:p>
          <a:p>
            <a:pPr>
              <a:lnSpc>
                <a:spcPct val="90000"/>
              </a:lnSpc>
            </a:pPr>
            <a:endParaRPr lang="en-GB" sz="1300" dirty="0"/>
          </a:p>
          <a:p>
            <a:pPr>
              <a:lnSpc>
                <a:spcPct val="90000"/>
              </a:lnSpc>
              <a:defRPr/>
            </a:pPr>
            <a:endParaRPr lang="en-GB" sz="13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3945841198"/>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628650" y="260648"/>
            <a:ext cx="7886700" cy="504056"/>
          </a:xfrm>
        </p:spPr>
        <p:txBody>
          <a:bodyPr>
            <a:normAutofit fontScale="90000"/>
          </a:bodyPr>
          <a:lstStyle/>
          <a:p>
            <a:pPr fontAlgn="base"/>
            <a:r>
              <a:rPr lang="en-GB" sz="3200" b="0" i="0" dirty="0">
                <a:solidFill>
                  <a:srgbClr val="008080"/>
                </a:solidFill>
                <a:effectLst/>
                <a:latin typeface="Calibri" panose="020F0502020204030204" pitchFamily="34" charset="0"/>
                <a:cs typeface="Calibri" panose="020F0502020204030204" pitchFamily="34" charset="0"/>
              </a:rPr>
              <a:t>Author Background (abbreviated)</a:t>
            </a: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238887" y="692696"/>
            <a:ext cx="8663939" cy="6048672"/>
          </a:xfrm>
        </p:spPr>
        <p:txBody>
          <a:bodyPr>
            <a:normAutofit fontScale="47500" lnSpcReduction="20000"/>
          </a:bodyPr>
          <a:lstStyle/>
          <a:p>
            <a:pPr marL="177800" indent="-177800">
              <a:lnSpc>
                <a:spcPct val="90000"/>
              </a:lnSpc>
            </a:pPr>
            <a:r>
              <a:rPr lang="en-GB" sz="5100" dirty="0"/>
              <a:t>1968: Wilson Urban Programme:Community Development Projects </a:t>
            </a:r>
          </a:p>
          <a:p>
            <a:pPr marL="177800" indent="-177800">
              <a:lnSpc>
                <a:spcPct val="90000"/>
              </a:lnSpc>
            </a:pPr>
            <a:r>
              <a:rPr lang="en-GB" sz="5100" dirty="0"/>
              <a:t>1973: Joint leader of occupation of Triumph Motorcycles, Meriden, Coventry to form workers’ cooperative</a:t>
            </a:r>
          </a:p>
          <a:p>
            <a:pPr marL="177800" indent="-177800">
              <a:lnSpc>
                <a:spcPct val="90000"/>
              </a:lnSpc>
            </a:pPr>
            <a:r>
              <a:rPr lang="en-GB" sz="5100" dirty="0"/>
              <a:t>1976 -1979: Under Secretary of State for Industry </a:t>
            </a:r>
          </a:p>
          <a:p>
            <a:pPr marL="177800" indent="-177800">
              <a:lnSpc>
                <a:spcPct val="90000"/>
              </a:lnSpc>
            </a:pPr>
            <a:r>
              <a:rPr lang="en-GB" sz="5100" dirty="0"/>
              <a:t>1976 Industrial Common Ownership Act; 1978 Coop Development Agency Act </a:t>
            </a:r>
          </a:p>
          <a:p>
            <a:pPr marL="177800" indent="-177800">
              <a:lnSpc>
                <a:spcPct val="90000"/>
              </a:lnSpc>
            </a:pPr>
            <a:r>
              <a:rPr lang="en-GB" sz="5100" dirty="0"/>
              <a:t>1978-1982: Member Labour Party NEC, representing coop societies</a:t>
            </a:r>
          </a:p>
          <a:p>
            <a:pPr marL="177800" indent="-177800">
              <a:lnSpc>
                <a:spcPct val="90000"/>
              </a:lnSpc>
            </a:pPr>
            <a:r>
              <a:rPr lang="en-GB" sz="5100" dirty="0"/>
              <a:t>1980: NEC Working Group:‘Macora Law’for Labour 1983 Manifesto </a:t>
            </a:r>
          </a:p>
          <a:p>
            <a:pPr marL="177800" indent="-177800">
              <a:lnSpc>
                <a:spcPct val="90000"/>
              </a:lnSpc>
            </a:pPr>
            <a:r>
              <a:rPr lang="en-GB" sz="5100" dirty="0"/>
              <a:t>1978-1993: Member London Coop Society Political Committee</a:t>
            </a:r>
          </a:p>
          <a:p>
            <a:pPr marL="177800" indent="-177800">
              <a:lnSpc>
                <a:spcPct val="90000"/>
              </a:lnSpc>
            </a:pPr>
            <a:r>
              <a:rPr lang="en-GB" sz="5100" dirty="0"/>
              <a:t>1989-2004: ‘Merseyside Pathways’ and West Midlands EU Funding for communities</a:t>
            </a:r>
          </a:p>
          <a:p>
            <a:pPr marL="177800" indent="-177800">
              <a:lnSpc>
                <a:spcPct val="90000"/>
              </a:lnSpc>
            </a:pPr>
            <a:r>
              <a:rPr lang="en-GB" sz="5100" dirty="0"/>
              <a:t>2004-2005: Community Benefit: Raploch UDC, Stirling</a:t>
            </a:r>
          </a:p>
          <a:p>
            <a:pPr marL="177800" indent="-177800">
              <a:lnSpc>
                <a:spcPct val="90000"/>
              </a:lnSpc>
            </a:pPr>
            <a:r>
              <a:rPr lang="en-GB" sz="5100" dirty="0"/>
              <a:t>2006-2010: Plean Community Development Trust, Stirling</a:t>
            </a:r>
          </a:p>
          <a:p>
            <a:pPr marL="177800" indent="-177800">
              <a:lnSpc>
                <a:spcPct val="90000"/>
              </a:lnSpc>
            </a:pPr>
            <a:r>
              <a:rPr lang="en-GB" sz="5100" dirty="0"/>
              <a:t>2009-2020: Director, Senscot</a:t>
            </a:r>
          </a:p>
          <a:p>
            <a:pPr marL="177800" indent="-177800">
              <a:lnSpc>
                <a:spcPct val="90000"/>
              </a:lnSpc>
            </a:pPr>
            <a:r>
              <a:rPr lang="en-GB" sz="5100" dirty="0"/>
              <a:t>2015-2016: Scotland EU funds 11 ‘masterclasses’:500 organisations </a:t>
            </a:r>
          </a:p>
          <a:p>
            <a:pPr marL="177800" indent="-177800">
              <a:lnSpc>
                <a:spcPct val="90000"/>
              </a:lnSpc>
            </a:pPr>
            <a:r>
              <a:rPr lang="en-GB" sz="5100" dirty="0"/>
              <a:t>2018-2019: Shadow Chancellor’s Implementation Group for Doubling Cooperative Economy for Labour Manifesto</a:t>
            </a:r>
          </a:p>
          <a:p>
            <a:pPr marL="177800" indent="-177800">
              <a:lnSpc>
                <a:spcPct val="90000"/>
              </a:lnSpc>
            </a:pPr>
            <a:r>
              <a:rPr lang="en-GB" sz="5100" dirty="0"/>
              <a:t>2019: Director, Sheffield Cooperative Development Group</a:t>
            </a:r>
          </a:p>
          <a:p>
            <a:pPr marL="177800" indent="-177800">
              <a:lnSpc>
                <a:spcPct val="90000"/>
              </a:lnSpc>
            </a:pPr>
            <a:endParaRPr lang="en-GB" sz="5100" dirty="0"/>
          </a:p>
          <a:p>
            <a:pPr>
              <a:lnSpc>
                <a:spcPct val="90000"/>
              </a:lnSpc>
              <a:defRPr/>
            </a:pPr>
            <a:endParaRPr lang="en-GB" sz="16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3142218433"/>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28575" y="836712"/>
            <a:ext cx="9115425" cy="6021288"/>
          </a:xfrm>
        </p:spPr>
        <p:txBody>
          <a:bodyPr/>
          <a:lstStyle/>
          <a:p>
            <a:pPr algn="l"/>
            <a:endParaRPr lang="en-GB" sz="2400" b="0" i="0" dirty="0">
              <a:solidFill>
                <a:srgbClr val="0070C0"/>
              </a:solidFill>
              <a:effectLst/>
            </a:endParaRPr>
          </a:p>
          <a:p>
            <a:pPr marL="984250" indent="-625475">
              <a:buFont typeface="Calibri" panose="020F0502020204030204" pitchFamily="34" charset="0"/>
              <a:buChar char="—"/>
              <a:defRPr/>
            </a:pPr>
            <a:endParaRPr lang="en-GB" dirty="0"/>
          </a:p>
          <a:p>
            <a:pPr marL="984250" indent="-625475">
              <a:buFont typeface="Calibri" panose="020F0502020204030204" pitchFamily="34" charset="0"/>
              <a:buChar char="—"/>
              <a:defRPr/>
            </a:pPr>
            <a:r>
              <a:rPr lang="en-GB" dirty="0"/>
              <a:t>Leslie Huckfield</a:t>
            </a:r>
          </a:p>
          <a:p>
            <a:pPr marL="984250" indent="-625475">
              <a:buFont typeface="Calibri" panose="020F0502020204030204" pitchFamily="34" charset="0"/>
              <a:buChar char="—"/>
              <a:defRPr/>
            </a:pPr>
            <a:r>
              <a:rPr lang="en-GB" dirty="0">
                <a:hlinkClick r:id="rId3"/>
              </a:rPr>
              <a:t>les@huckfield.com</a:t>
            </a:r>
            <a:endParaRPr lang="en-GB" dirty="0"/>
          </a:p>
          <a:p>
            <a:pPr marL="984250" indent="-625475">
              <a:buFont typeface="Calibri" panose="020F0502020204030204" pitchFamily="34" charset="0"/>
              <a:buChar char="—"/>
              <a:defRPr/>
            </a:pPr>
            <a:endParaRPr lang="en-GB" dirty="0"/>
          </a:p>
          <a:p>
            <a:pPr marL="358775" indent="0">
              <a:buNone/>
              <a:defRPr/>
            </a:pPr>
            <a:r>
              <a:rPr lang="en-GB" sz="3200" dirty="0">
                <a:solidFill>
                  <a:srgbClr val="0070C0"/>
                </a:solidFill>
              </a:rPr>
              <a:t>This presentation and recording of this launch on website</a:t>
            </a:r>
          </a:p>
          <a:p>
            <a:pPr marL="358775" indent="0">
              <a:buNone/>
              <a:defRPr/>
            </a:pPr>
            <a:endParaRPr lang="en-GB" dirty="0"/>
          </a:p>
          <a:p>
            <a:pPr marL="984250" indent="-625475">
              <a:buFont typeface="Calibri" panose="020F0502020204030204" pitchFamily="34" charset="0"/>
              <a:buChar char="—"/>
              <a:defRPr/>
            </a:pPr>
            <a:r>
              <a:rPr lang="en-GB" dirty="0">
                <a:hlinkClick r:id="rId4"/>
              </a:rPr>
              <a:t>www.huckfield.com</a:t>
            </a:r>
            <a:endParaRPr lang="en-GB" dirty="0"/>
          </a:p>
          <a:p>
            <a:pPr>
              <a:defRPr/>
            </a:pPr>
            <a:endParaRPr lang="en-GB"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28575" y="0"/>
            <a:ext cx="9086850" cy="764704"/>
          </a:xfrm>
        </p:spPr>
        <p:txBody>
          <a:bodyPr/>
          <a:lstStyle/>
          <a:p>
            <a:pPr fontAlgn="base"/>
            <a:r>
              <a:rPr lang="en-GB" sz="3200" dirty="0">
                <a:solidFill>
                  <a:srgbClr val="008080"/>
                </a:solidFill>
                <a:latin typeface="Calibri" panose="020F0502020204030204" pitchFamily="34" charset="0"/>
                <a:cs typeface="Calibri" panose="020F0502020204030204" pitchFamily="34" charset="0"/>
              </a:rPr>
              <a:t>Thank you. Questions and Discussion Please</a:t>
            </a:r>
            <a:endParaRPr lang="en-GB" sz="3200" b="0" i="0" dirty="0">
              <a:solidFill>
                <a:srgbClr val="008080"/>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83489300"/>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238887" y="260649"/>
            <a:ext cx="8581585" cy="504055"/>
          </a:xfrm>
        </p:spPr>
        <p:txBody>
          <a:bodyPr>
            <a:noAutofit/>
          </a:bodyPr>
          <a:lstStyle/>
          <a:p>
            <a:pPr fontAlgn="base"/>
            <a:r>
              <a:rPr lang="en-GB" sz="3200" dirty="0">
                <a:solidFill>
                  <a:srgbClr val="008080"/>
                </a:solidFill>
                <a:latin typeface="Calibri" panose="020F0502020204030204" pitchFamily="34" charset="0"/>
                <a:cs typeface="Calibri" panose="020F0502020204030204" pitchFamily="34" charset="0"/>
              </a:rPr>
              <a:t>Bibliography</a:t>
            </a:r>
            <a:endParaRPr lang="en-GB" sz="3200" b="0" i="0" dirty="0">
              <a:solidFill>
                <a:srgbClr val="008080"/>
              </a:solidFill>
              <a:effectLst/>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238887" y="692696"/>
            <a:ext cx="8661654" cy="6165304"/>
          </a:xfrm>
        </p:spPr>
        <p:txBody>
          <a:bodyPr>
            <a:normAutofit fontScale="25000" lnSpcReduction="20000"/>
          </a:bodyPr>
          <a:lstStyle/>
          <a:p>
            <a:pPr marL="87313" indent="-87313">
              <a:lnSpc>
                <a:spcPct val="107000"/>
              </a:lnSpc>
              <a:spcAft>
                <a:spcPts val="800"/>
              </a:spcAft>
            </a:pP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Aubry, M. (1998, September 17). </a:t>
            </a:r>
            <a:r>
              <a:rPr lang="en-GB" sz="64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Mission Letter of Martine Aubry, Minister of Employment and Solidarity to Alain Lipietz</a:t>
            </a: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[Mission Letter].</a:t>
            </a:r>
            <a:endParaRPr lang="en-GB" sz="64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87313" indent="-87313">
              <a:lnSpc>
                <a:spcPct val="90000"/>
              </a:lnSpc>
              <a:spcAft>
                <a:spcPts val="800"/>
              </a:spcAft>
            </a:pP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Benington, J. (1986). Local economic strategies: Paradigms for a planned economy? </a:t>
            </a:r>
            <a:r>
              <a:rPr lang="en-GB" sz="64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Local Economy</a:t>
            </a: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a:t>
            </a:r>
            <a:r>
              <a:rPr lang="en-GB" sz="64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1</a:t>
            </a: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(1), 7–24.</a:t>
            </a:r>
            <a:endParaRPr lang="en-GB" sz="64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87313" indent="-87313">
              <a:lnSpc>
                <a:spcPct val="90000"/>
              </a:lnSpc>
              <a:spcAft>
                <a:spcPts val="800"/>
              </a:spcAft>
            </a:pP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Brown, J. (2003). </a:t>
            </a:r>
            <a:r>
              <a:rPr lang="en-GB" sz="64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Defining Social Enterprise</a:t>
            </a: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(University of Bristol).</a:t>
            </a:r>
            <a:endParaRPr lang="en-GB" sz="64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87313" indent="-87313">
              <a:lnSpc>
                <a:spcPct val="90000"/>
              </a:lnSpc>
              <a:spcAft>
                <a:spcPts val="800"/>
              </a:spcAft>
            </a:pP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Cabinet Office. 2016. ‘Social Enterprise: Market Trends: Based on the BIS Small Business Survey 2014’. Social Enterprise. London: Cabinet Office.</a:t>
            </a:r>
          </a:p>
          <a:p>
            <a:pPr marL="87313" indent="-87313">
              <a:lnSpc>
                <a:spcPct val="90000"/>
              </a:lnSpc>
              <a:spcAft>
                <a:spcPts val="800"/>
              </a:spcAft>
            </a:pP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Cattell, C. (2015, October 12). </a:t>
            </a:r>
            <a:r>
              <a:rPr lang="en-GB" sz="64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Interview with Former Senior ICOM/ICOF management</a:t>
            </a: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[Personal communication]</a:t>
            </a:r>
          </a:p>
          <a:p>
            <a:pPr marL="87313" indent="-87313">
              <a:lnSpc>
                <a:spcPct val="90000"/>
              </a:lnSpc>
              <a:spcAft>
                <a:spcPts val="800"/>
              </a:spcAft>
            </a:pPr>
            <a:r>
              <a:rPr lang="en-GB" sz="6400" dirty="0">
                <a:solidFill>
                  <a:srgbClr val="CC0099"/>
                </a:solidFill>
                <a:effectLst/>
                <a:latin typeface="Calibri" panose="020F0502020204030204" pitchFamily="34" charset="0"/>
                <a:ea typeface="Calibri" panose="020F0502020204030204" pitchFamily="34" charset="0"/>
              </a:rPr>
              <a:t>Catherall, R. J., &amp; Richardson, M. (2014). </a:t>
            </a:r>
            <a:r>
              <a:rPr lang="en-GB" sz="6400" i="1" dirty="0">
                <a:solidFill>
                  <a:srgbClr val="CC0099"/>
                </a:solidFill>
                <a:effectLst/>
                <a:latin typeface="Calibri" panose="020F0502020204030204" pitchFamily="34" charset="0"/>
                <a:ea typeface="Calibri" panose="020F0502020204030204" pitchFamily="34" charset="0"/>
              </a:rPr>
              <a:t>What will Social Enterprise look like in Europe by 2020?</a:t>
            </a:r>
            <a:r>
              <a:rPr lang="en-GB" sz="6400" dirty="0">
                <a:solidFill>
                  <a:srgbClr val="CC0099"/>
                </a:solidFill>
                <a:effectLst/>
                <a:latin typeface="Calibri" panose="020F0502020204030204" pitchFamily="34" charset="0"/>
                <a:ea typeface="Calibri" panose="020F0502020204030204" pitchFamily="34" charset="0"/>
              </a:rPr>
              <a:t> (British Council British Council). British Council. </a:t>
            </a:r>
            <a:endPar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endParaRPr>
          </a:p>
          <a:p>
            <a:pPr marL="87313" indent="-87313">
              <a:lnSpc>
                <a:spcPct val="90000"/>
              </a:lnSpc>
              <a:spcAft>
                <a:spcPts val="800"/>
              </a:spcAft>
            </a:pPr>
            <a:r>
              <a:rPr lang="en-GB" sz="6400" dirty="0">
                <a:solidFill>
                  <a:srgbClr val="CC0099"/>
                </a:solidFill>
                <a:effectLst/>
                <a:latin typeface="Calibri" panose="020F0502020204030204" pitchFamily="34" charset="0"/>
                <a:ea typeface="Calibri" panose="020F0502020204030204" pitchFamily="34" charset="0"/>
              </a:rPr>
              <a:t>Department of Trade and Industry. (2003, March). </a:t>
            </a:r>
            <a:r>
              <a:rPr lang="en-GB" sz="6400" i="1" dirty="0">
                <a:solidFill>
                  <a:srgbClr val="CC0099"/>
                </a:solidFill>
                <a:effectLst/>
                <a:latin typeface="Calibri" panose="020F0502020204030204" pitchFamily="34" charset="0"/>
                <a:ea typeface="Calibri" panose="020F0502020204030204" pitchFamily="34" charset="0"/>
              </a:rPr>
              <a:t>Enterprise for Communities: Proposals for a Community Interest Company</a:t>
            </a:r>
            <a:r>
              <a:rPr lang="en-GB" sz="6400" dirty="0">
                <a:solidFill>
                  <a:srgbClr val="CC0099"/>
                </a:solidFill>
                <a:effectLst/>
                <a:latin typeface="Calibri" panose="020F0502020204030204" pitchFamily="34" charset="0"/>
                <a:ea typeface="Calibri" panose="020F0502020204030204" pitchFamily="34" charset="0"/>
              </a:rPr>
              <a:t>. Gov UK Web Archive.</a:t>
            </a:r>
            <a:endParaRPr lang="en-GB" sz="64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87313" indent="-87313">
              <a:lnSpc>
                <a:spcPct val="90000"/>
              </a:lnSpc>
              <a:spcAft>
                <a:spcPts val="800"/>
              </a:spcAft>
            </a:pP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Desroche, H. (1983). </a:t>
            </a:r>
            <a:r>
              <a:rPr lang="en-GB" sz="64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Pour un traité d’économie sociale</a:t>
            </a: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CIEM.</a:t>
            </a:r>
            <a:endParaRPr lang="en-GB" sz="64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87313" indent="-87313">
              <a:lnSpc>
                <a:spcPct val="90000"/>
              </a:lnSpc>
              <a:spcAft>
                <a:spcPts val="800"/>
              </a:spcAft>
            </a:pP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Gelard, Y. (1997). </a:t>
            </a:r>
            <a:r>
              <a:rPr lang="en-GB" sz="64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1947-1997: 50 Years in the Life of CIRIEC</a:t>
            </a: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[CIRIEC]. CIRIEC. http://www.ciriec.ulg.ac.be/wp-content/uploads/2016/01/EN_BrochureCIRIEC_1947-1997.pdf</a:t>
            </a:r>
            <a:endParaRPr lang="en-GB" sz="64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87313" indent="-87313">
              <a:lnSpc>
                <a:spcPct val="90000"/>
              </a:lnSpc>
              <a:spcAft>
                <a:spcPts val="800"/>
              </a:spcAft>
            </a:pP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Global Steering Group for Impact Investment. (2020, October). </a:t>
            </a:r>
            <a:r>
              <a:rPr lang="en-GB" sz="64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Leaders’ Declaration for a just and sustainable future – GSG</a:t>
            </a: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Global Steering Group for Impact Investment. https://gsgii.org/leaders-declaration-for-a-just-and-sustainable-future/</a:t>
            </a:r>
            <a:endParaRPr lang="en-GB" sz="64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87313" indent="-87313">
              <a:lnSpc>
                <a:spcPct val="90000"/>
              </a:lnSpc>
              <a:spcAft>
                <a:spcPts val="800"/>
              </a:spcAft>
            </a:pP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Grenier, P. (2002). The Function of Social Entrepreneurship in the UK. </a:t>
            </a:r>
            <a:r>
              <a:rPr lang="en-GB" sz="64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ISTR Conference,</a:t>
            </a: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1–27. </a:t>
            </a:r>
            <a:endParaRPr lang="en-GB" sz="64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87313" indent="-87313">
              <a:lnSpc>
                <a:spcPct val="90000"/>
              </a:lnSpc>
              <a:spcAft>
                <a:spcPts val="800"/>
              </a:spcAft>
            </a:pP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Laville, J.-L., Levesque, B., &amp; Mendell, M. (2005). Diverse Approaches and Practices in Europe and Canada. In </a:t>
            </a:r>
            <a:r>
              <a:rPr lang="en-GB" sz="64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The Social Economy: Building Inclusive Economies</a:t>
            </a: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(pp. 155–187). OECD Publishing.</a:t>
            </a:r>
            <a:endParaRPr lang="en-GB" sz="64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90000"/>
              </a:lnSpc>
              <a:spcAft>
                <a:spcPts val="800"/>
              </a:spcAft>
              <a:buNone/>
            </a:pPr>
            <a:endParaRPr lang="en-GB" sz="55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pPr>
            <a:endParaRPr lang="en-GB" sz="1000" dirty="0"/>
          </a:p>
          <a:p>
            <a:pPr marL="449263" indent="-92075">
              <a:lnSpc>
                <a:spcPct val="90000"/>
              </a:lnSpc>
              <a:buFont typeface="Symbol" panose="05050102010706020507" pitchFamily="18" charset="2"/>
              <a:buChar char="-"/>
            </a:pPr>
            <a:endParaRPr lang="en-GB" sz="1000" dirty="0"/>
          </a:p>
          <a:p>
            <a:pPr>
              <a:lnSpc>
                <a:spcPct val="90000"/>
              </a:lnSpc>
            </a:pPr>
            <a:endParaRPr lang="en-GB" sz="1000" dirty="0"/>
          </a:p>
          <a:p>
            <a:pPr>
              <a:lnSpc>
                <a:spcPct val="90000"/>
              </a:lnSpc>
              <a:defRPr/>
            </a:pPr>
            <a:endParaRPr lang="en-GB" sz="10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3878614923"/>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628650" y="260649"/>
            <a:ext cx="7886700" cy="360039"/>
          </a:xfrm>
        </p:spPr>
        <p:txBody>
          <a:bodyPr>
            <a:noAutofit/>
          </a:bodyPr>
          <a:lstStyle/>
          <a:p>
            <a:pPr fontAlgn="base"/>
            <a:r>
              <a:rPr lang="en-GB" sz="3200" dirty="0">
                <a:solidFill>
                  <a:srgbClr val="008080"/>
                </a:solidFill>
                <a:latin typeface="Calibri" panose="020F0502020204030204" pitchFamily="34" charset="0"/>
                <a:cs typeface="Calibri" panose="020F0502020204030204" pitchFamily="34" charset="0"/>
              </a:rPr>
              <a:t>Bibliography II</a:t>
            </a:r>
            <a:endParaRPr lang="en-GB" sz="3200" b="0" i="0" dirty="0">
              <a:solidFill>
                <a:srgbClr val="008080"/>
              </a:solidFill>
              <a:effectLst/>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238887" y="764704"/>
            <a:ext cx="8661654" cy="5773256"/>
          </a:xfrm>
        </p:spPr>
        <p:txBody>
          <a:bodyPr>
            <a:normAutofit fontScale="70000" lnSpcReduction="20000"/>
          </a:bodyPr>
          <a:lstStyle/>
          <a:p>
            <a:pPr marL="87313" indent="-87313">
              <a:lnSpc>
                <a:spcPct val="90000"/>
              </a:lnSpc>
              <a:spcAft>
                <a:spcPts val="800"/>
              </a:spcAft>
            </a:pPr>
            <a:r>
              <a:rPr lang="en-GB" sz="20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Leadbeater, C. (1997). </a:t>
            </a:r>
            <a:r>
              <a:rPr lang="en-GB" sz="20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The Rise of the Social Entrepreneur</a:t>
            </a:r>
            <a:r>
              <a:rPr lang="en-GB" sz="20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(ISBN 1 898309 53 1; Demos Independent Think Tank, pp. 1–91). Demos Independent Think Tank. </a:t>
            </a:r>
            <a:endParaRPr lang="en-GB" sz="20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87313" indent="-87313">
              <a:lnSpc>
                <a:spcPct val="90000"/>
              </a:lnSpc>
              <a:spcAft>
                <a:spcPts val="800"/>
              </a:spcAft>
            </a:pPr>
            <a:r>
              <a:rPr lang="en-GB" sz="20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Leadbeater, C., &amp; Christie, I. (1999). </a:t>
            </a:r>
            <a:r>
              <a:rPr lang="en-GB" sz="20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To our Mutual Advantage</a:t>
            </a:r>
            <a:r>
              <a:rPr lang="en-GB" sz="20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Demos.</a:t>
            </a:r>
            <a:endParaRPr lang="en-GB" sz="20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87313" indent="-87313">
              <a:lnSpc>
                <a:spcPct val="90000"/>
              </a:lnSpc>
              <a:spcAft>
                <a:spcPts val="800"/>
              </a:spcAft>
            </a:pPr>
            <a:r>
              <a:rPr lang="en-GB" sz="2000" dirty="0">
                <a:solidFill>
                  <a:srgbClr val="CC0099"/>
                </a:solidFill>
                <a:effectLst/>
                <a:latin typeface="Calibri" panose="020F0502020204030204" pitchFamily="34" charset="0"/>
                <a:ea typeface="Calibri" panose="020F0502020204030204" pitchFamily="34" charset="0"/>
              </a:rPr>
              <a:t>Legros, M. (2009). </a:t>
            </a:r>
            <a:r>
              <a:rPr lang="en-GB" sz="2000" i="1" dirty="0">
                <a:solidFill>
                  <a:srgbClr val="CC0099"/>
                </a:solidFill>
                <a:effectLst/>
                <a:latin typeface="Calibri" panose="020F0502020204030204" pitchFamily="34" charset="0"/>
                <a:ea typeface="Calibri" panose="020F0502020204030204" pitchFamily="34" charset="0"/>
              </a:rPr>
              <a:t>France: Minimum Income Schemes. From Crisis to Another. The French experience of means tested benefits</a:t>
            </a:r>
            <a:r>
              <a:rPr lang="en-GB" sz="2000" dirty="0">
                <a:solidFill>
                  <a:srgbClr val="CC0099"/>
                </a:solidFill>
                <a:effectLst/>
                <a:latin typeface="Calibri" panose="020F0502020204030204" pitchFamily="34" charset="0"/>
                <a:ea typeface="Calibri" panose="020F0502020204030204" pitchFamily="34" charset="0"/>
              </a:rPr>
              <a:t> (DG Employment, European Commission, pp. 1–27) [Report to European Commission]. European Commission. </a:t>
            </a:r>
            <a:endParaRPr lang="en-GB" sz="2000" dirty="0">
              <a:solidFill>
                <a:srgbClr val="CC0099"/>
              </a:solidFill>
              <a:effectLst/>
              <a:latin typeface="Calibri" panose="020F0502020204030204" pitchFamily="34" charset="0"/>
              <a:ea typeface="Calibri" panose="020F0502020204030204" pitchFamily="34" charset="0"/>
              <a:cs typeface="Calibri" panose="020F0502020204030204" pitchFamily="34" charset="0"/>
            </a:endParaRPr>
          </a:p>
          <a:p>
            <a:pPr marL="87313" indent="-87313">
              <a:lnSpc>
                <a:spcPct val="90000"/>
              </a:lnSpc>
              <a:spcAft>
                <a:spcPts val="800"/>
              </a:spcAft>
            </a:pPr>
            <a:r>
              <a:rPr lang="en-GB" sz="2000" dirty="0">
                <a:solidFill>
                  <a:srgbClr val="CC0099"/>
                </a:solidFill>
                <a:effectLst/>
                <a:latin typeface="Calibri" panose="020F0502020204030204" pitchFamily="34" charset="0"/>
                <a:ea typeface="Calibri" panose="020F0502020204030204" pitchFamily="34" charset="0"/>
              </a:rPr>
              <a:t>Lipietz, A. (2000). </a:t>
            </a:r>
            <a:r>
              <a:rPr lang="en-GB" sz="2000" i="1" dirty="0">
                <a:solidFill>
                  <a:srgbClr val="CC0099"/>
                </a:solidFill>
                <a:effectLst/>
                <a:latin typeface="Calibri" panose="020F0502020204030204" pitchFamily="34" charset="0"/>
                <a:ea typeface="Calibri" panose="020F0502020204030204" pitchFamily="34" charset="0"/>
              </a:rPr>
              <a:t>The Opportunity of a New Type of Society with a Social Vocation</a:t>
            </a:r>
            <a:r>
              <a:rPr lang="en-GB" sz="2000" dirty="0">
                <a:solidFill>
                  <a:srgbClr val="CC0099"/>
                </a:solidFill>
                <a:effectLst/>
                <a:latin typeface="Calibri" panose="020F0502020204030204" pitchFamily="34" charset="0"/>
                <a:ea typeface="Calibri" panose="020F0502020204030204" pitchFamily="34" charset="0"/>
              </a:rPr>
              <a:t> (Report to Martine Aubrey, September 2000 Ministry of Employment and Solidarity. </a:t>
            </a:r>
          </a:p>
          <a:p>
            <a:pPr marL="87313" indent="-87313">
              <a:lnSpc>
                <a:spcPct val="90000"/>
              </a:lnSpc>
              <a:spcAft>
                <a:spcPts val="800"/>
              </a:spcAft>
            </a:pPr>
            <a:r>
              <a:rPr lang="en-GB" sz="2100" dirty="0">
                <a:solidFill>
                  <a:srgbClr val="CC0099"/>
                </a:solidFill>
                <a:effectLst/>
                <a:latin typeface="Calibri" panose="020F0502020204030204" pitchFamily="34" charset="0"/>
                <a:ea typeface="Calibri" panose="020F0502020204030204" pitchFamily="34" charset="0"/>
              </a:rPr>
              <a:t>Martinelli, F., Moulaert, F., Swyngedouw, E., &amp; Ailenei, O. (2003). </a:t>
            </a:r>
            <a:r>
              <a:rPr lang="en-GB" sz="2100" i="1" dirty="0">
                <a:solidFill>
                  <a:srgbClr val="CC0099"/>
                </a:solidFill>
                <a:effectLst/>
                <a:latin typeface="Calibri" panose="020F0502020204030204" pitchFamily="34" charset="0"/>
                <a:ea typeface="Calibri" panose="020F0502020204030204" pitchFamily="34" charset="0"/>
              </a:rPr>
              <a:t>Social Innovation, Governance and Community Building—Singocom</a:t>
            </a:r>
            <a:r>
              <a:rPr lang="en-GB" sz="2100" dirty="0">
                <a:solidFill>
                  <a:srgbClr val="CC0099"/>
                </a:solidFill>
                <a:effectLst/>
                <a:latin typeface="Calibri" panose="020F0502020204030204" pitchFamily="34" charset="0"/>
                <a:ea typeface="Calibri" panose="020F0502020204030204" pitchFamily="34" charset="0"/>
              </a:rPr>
              <a:t>. </a:t>
            </a:r>
            <a:endParaRPr lang="en-GB" sz="2100" dirty="0">
              <a:solidFill>
                <a:srgbClr val="CC0099"/>
              </a:solidFill>
              <a:effectLst/>
              <a:latin typeface="Calibri" panose="020F0502020204030204" pitchFamily="34" charset="0"/>
              <a:ea typeface="Calibri" panose="020F0502020204030204" pitchFamily="34" charset="0"/>
              <a:cs typeface="Calibri" panose="020F0502020204030204" pitchFamily="34" charset="0"/>
            </a:endParaRPr>
          </a:p>
          <a:p>
            <a:pPr marL="87313" indent="-87313">
              <a:lnSpc>
                <a:spcPct val="90000"/>
              </a:lnSpc>
              <a:spcAft>
                <a:spcPts val="800"/>
              </a:spcAft>
            </a:pPr>
            <a:r>
              <a:rPr lang="en-GB" sz="20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Mulgan, G., &amp; Landry, C. (1995). </a:t>
            </a:r>
            <a:r>
              <a:rPr lang="en-GB" sz="20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The Other Invisible Hand: Remaking Charity for the 21st Century</a:t>
            </a:r>
            <a:r>
              <a:rPr lang="en-GB" sz="20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(Demos). Demos. https://www.demos.co.uk/files/theOtherinvisiblehand.pdf</a:t>
            </a:r>
            <a:endParaRPr lang="en-GB" sz="20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87313" indent="-87313">
              <a:lnSpc>
                <a:spcPct val="90000"/>
              </a:lnSpc>
              <a:spcAft>
                <a:spcPts val="800"/>
              </a:spcAft>
            </a:pPr>
            <a:r>
              <a:rPr lang="en-GB" sz="19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Navratil, J., Meyer, M., Traxier, N., Millner, R., &amp; Vandor, P. (2017). </a:t>
            </a:r>
            <a:r>
              <a:rPr lang="en-GB" sz="19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Country Report: Czech Republic (Civil Society in Central and Eastern Europe: Challenges and Opportunities)</a:t>
            </a:r>
            <a:r>
              <a:rPr lang="en-GB" sz="19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(pp. 1–315). ERSTE Stiftung: Vienna University of Economics and Business. </a:t>
            </a:r>
            <a:r>
              <a:rPr lang="en-GB" sz="1900" dirty="0">
                <a:solidFill>
                  <a:srgbClr val="CC0099"/>
                </a:solidFill>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https://www.erstestiftung.org/en/publications/civil-society-in-central-and-eastern-europe-challenges-and-opportunities/</a:t>
            </a:r>
            <a:endParaRPr lang="en-GB" sz="1900" dirty="0">
              <a:solidFill>
                <a:srgbClr val="CC0099"/>
              </a:solidFill>
              <a:effectLst/>
              <a:latin typeface="Calibri" panose="020F0502020204030204" pitchFamily="34" charset="0"/>
              <a:ea typeface="Calibri" panose="020F0502020204030204" pitchFamily="34" charset="0"/>
              <a:cs typeface="Calibri" panose="020F0502020204030204" pitchFamily="34" charset="0"/>
            </a:endParaRPr>
          </a:p>
          <a:p>
            <a:pPr marL="87313" indent="-87313">
              <a:lnSpc>
                <a:spcPct val="90000"/>
              </a:lnSpc>
              <a:spcAft>
                <a:spcPts val="800"/>
              </a:spcAft>
            </a:pPr>
            <a:r>
              <a:rPr lang="en-GB" sz="19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Newman, I. (1986). Greater London enterprise board: Vision and reality. </a:t>
            </a:r>
            <a:r>
              <a:rPr lang="en-GB" sz="19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Local Economy</a:t>
            </a:r>
            <a:r>
              <a:rPr lang="en-GB" sz="19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a:t>
            </a:r>
            <a:r>
              <a:rPr lang="en-GB" sz="19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1</a:t>
            </a:r>
            <a:r>
              <a:rPr lang="en-GB" sz="19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(2), 57–67.</a:t>
            </a:r>
            <a:endParaRPr lang="en-GB" sz="19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87313" indent="-87313">
              <a:lnSpc>
                <a:spcPct val="90000"/>
              </a:lnSpc>
              <a:spcAft>
                <a:spcPts val="800"/>
              </a:spcAft>
            </a:pPr>
            <a:r>
              <a:rPr lang="en-GB" sz="19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Nicholls, A. (2010). The Legitimacy of Social Entrepreneurship: Reﬂexive Isomorphism in a Pre-Paradigmatic Field. </a:t>
            </a:r>
            <a:r>
              <a:rPr lang="en-GB" sz="19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Entrepreneurship Theory and Practice</a:t>
            </a:r>
            <a:r>
              <a:rPr lang="en-GB" sz="19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a:t>
            </a:r>
            <a:r>
              <a:rPr lang="en-GB" sz="19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34</a:t>
            </a:r>
            <a:r>
              <a:rPr lang="en-GB" sz="19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(4), 611–633. </a:t>
            </a:r>
          </a:p>
          <a:p>
            <a:pPr marL="87313" indent="-87313">
              <a:lnSpc>
                <a:spcPct val="90000"/>
              </a:lnSpc>
              <a:spcAft>
                <a:spcPts val="800"/>
              </a:spcAft>
            </a:pPr>
            <a:r>
              <a:rPr lang="en-GB" sz="18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Regulator of Community Interest Companies. (2021). </a:t>
            </a:r>
            <a:r>
              <a:rPr lang="en-GB" sz="18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Regulator of Community Interest Companies Annual Report 2020/2021</a:t>
            </a:r>
            <a:r>
              <a:rPr lang="en-GB" sz="18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(p. 30) [Annual CIC Report]. Department for Business, Energy and Industrial Strategy.</a:t>
            </a:r>
            <a:endParaRPr lang="en-GB" sz="18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87313" indent="-87313">
              <a:lnSpc>
                <a:spcPct val="90000"/>
              </a:lnSpc>
              <a:spcAft>
                <a:spcPts val="800"/>
              </a:spcAft>
            </a:pPr>
            <a:r>
              <a:rPr lang="en-GB" sz="19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Westall, A. (2001). Interim Report for Social Enterprise Unit from Research and Mapping Group. </a:t>
            </a:r>
            <a:r>
              <a:rPr lang="en-GB" sz="19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Andrea Westall Report</a:t>
            </a:r>
            <a:r>
              <a:rPr lang="en-GB" sz="19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a:t>
            </a:r>
            <a:r>
              <a:rPr lang="en-GB" sz="19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December 10 2001</a:t>
            </a:r>
            <a:r>
              <a:rPr lang="en-GB" sz="19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(December 10 2001), 1–4.</a:t>
            </a:r>
            <a:endParaRPr lang="en-GB" sz="19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87313" indent="-87313">
              <a:lnSpc>
                <a:spcPct val="90000"/>
              </a:lnSpc>
              <a:spcAft>
                <a:spcPts val="800"/>
              </a:spcAft>
            </a:pPr>
            <a:r>
              <a:rPr lang="en-GB" sz="19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Westall, A. (2009). </a:t>
            </a:r>
            <a:r>
              <a:rPr lang="en-GB" sz="19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Business or Third Sector? What are the Dimendions and Implications of Researching and Conceptualising the Overlap between Business and Third Sector?</a:t>
            </a:r>
            <a:r>
              <a:rPr lang="en-GB" sz="19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(pp. 1–15). Third Sector Research Centre. </a:t>
            </a:r>
            <a:endParaRPr lang="en-GB" sz="19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spcAft>
                <a:spcPts val="800"/>
              </a:spcAft>
            </a:pPr>
            <a:endParaRPr lang="en-GB" sz="20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spcAft>
                <a:spcPts val="80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pPr>
            <a:endParaRPr lang="en-GB" sz="1000" dirty="0"/>
          </a:p>
          <a:p>
            <a:pPr marL="449263" indent="-92075">
              <a:lnSpc>
                <a:spcPct val="90000"/>
              </a:lnSpc>
              <a:buFont typeface="Symbol" panose="05050102010706020507" pitchFamily="18" charset="2"/>
              <a:buChar char="-"/>
            </a:pPr>
            <a:endParaRPr lang="en-GB" sz="1000" dirty="0"/>
          </a:p>
          <a:p>
            <a:pPr>
              <a:lnSpc>
                <a:spcPct val="90000"/>
              </a:lnSpc>
            </a:pPr>
            <a:endParaRPr lang="en-GB" sz="1000" dirty="0"/>
          </a:p>
          <a:p>
            <a:pPr>
              <a:lnSpc>
                <a:spcPct val="90000"/>
              </a:lnSpc>
              <a:defRPr/>
            </a:pPr>
            <a:endParaRPr lang="en-GB" sz="10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285594203"/>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238887" y="260648"/>
            <a:ext cx="8661654" cy="576064"/>
          </a:xfrm>
        </p:spPr>
        <p:txBody>
          <a:bodyPr>
            <a:noAutofit/>
          </a:bodyPr>
          <a:lstStyle/>
          <a:p>
            <a:pPr fontAlgn="base"/>
            <a:r>
              <a:rPr lang="en-GB" sz="3200" dirty="0">
                <a:solidFill>
                  <a:srgbClr val="008080"/>
                </a:solidFill>
                <a:latin typeface="Calibri" panose="020F0502020204030204" pitchFamily="34" charset="0"/>
                <a:cs typeface="Calibri" panose="020F0502020204030204" pitchFamily="34" charset="0"/>
              </a:rPr>
              <a:t>Reclaiming Social Enterprise</a:t>
            </a:r>
            <a:endParaRPr lang="en-GB" sz="3200" b="0" i="0" dirty="0">
              <a:solidFill>
                <a:srgbClr val="008080"/>
              </a:solidFill>
              <a:effectLst/>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238887" y="764704"/>
            <a:ext cx="8725601" cy="5976664"/>
          </a:xfrm>
        </p:spPr>
        <p:txBody>
          <a:bodyPr>
            <a:normAutofit fontScale="92500"/>
          </a:bodyPr>
          <a:lstStyle/>
          <a:p>
            <a:pPr>
              <a:lnSpc>
                <a:spcPct val="90000"/>
              </a:lnSpc>
            </a:pPr>
            <a:r>
              <a:rPr lang="en-GB" sz="2600" dirty="0"/>
              <a:t>1978 Beechwood. Frear Spreckley. Social enterprise manifesto </a:t>
            </a:r>
          </a:p>
          <a:p>
            <a:pPr>
              <a:lnSpc>
                <a:spcPct val="90000"/>
              </a:lnSpc>
            </a:pPr>
            <a:r>
              <a:rPr lang="en-GB" sz="2600" dirty="0"/>
              <a:t>1980s Charlie Cattell at ICOM. Doubling size of Cooperative sector</a:t>
            </a:r>
          </a:p>
          <a:p>
            <a:pPr>
              <a:lnSpc>
                <a:spcPct val="90000"/>
              </a:lnSpc>
            </a:pPr>
            <a:r>
              <a:rPr lang="en-GB" sz="2600" dirty="0"/>
              <a:t>1980s ICOM Annual Reports. Chris Cornforth Open University</a:t>
            </a:r>
          </a:p>
          <a:p>
            <a:pPr>
              <a:lnSpc>
                <a:spcPct val="90000"/>
              </a:lnSpc>
            </a:pPr>
            <a:r>
              <a:rPr lang="en-GB" sz="2600" dirty="0"/>
              <a:t>1980s Planning Exchange, EU LEDI and Local Econ Development</a:t>
            </a:r>
          </a:p>
          <a:p>
            <a:pPr>
              <a:lnSpc>
                <a:spcPct val="90000"/>
              </a:lnSpc>
            </a:pPr>
            <a:r>
              <a:rPr lang="en-GB" sz="2600" dirty="0"/>
              <a:t>1981: ‘Whose Business is Business?’ </a:t>
            </a:r>
          </a:p>
          <a:p>
            <a:pPr>
              <a:lnSpc>
                <a:spcPct val="90000"/>
              </a:lnSpc>
            </a:pPr>
            <a:r>
              <a:rPr lang="en-GB" sz="2600" dirty="0"/>
              <a:t>1983: EU Local Employment Initiatives and 1986 LEDA </a:t>
            </a:r>
          </a:p>
          <a:p>
            <a:pPr>
              <a:lnSpc>
                <a:spcPct val="90000"/>
              </a:lnSpc>
            </a:pPr>
            <a:r>
              <a:rPr lang="en-GB" sz="2600" dirty="0"/>
              <a:t>1991: Martin Meteyard and ‘social enterprise’</a:t>
            </a:r>
          </a:p>
          <a:p>
            <a:pPr>
              <a:lnSpc>
                <a:spcPct val="90000"/>
              </a:lnSpc>
            </a:pPr>
            <a:r>
              <a:rPr lang="en-GB" sz="2600" dirty="0"/>
              <a:t>1997:New Labour/Leadbeater – pathway to welfare privatisation </a:t>
            </a:r>
          </a:p>
          <a:p>
            <a:pPr>
              <a:lnSpc>
                <a:spcPct val="90000"/>
              </a:lnSpc>
            </a:pPr>
            <a:r>
              <a:rPr lang="en-GB" sz="2600" dirty="0"/>
              <a:t>1998: Social Enterprise London - London Coop Training and LICOM</a:t>
            </a:r>
          </a:p>
          <a:p>
            <a:pPr>
              <a:lnSpc>
                <a:spcPct val="90000"/>
              </a:lnSpc>
            </a:pPr>
            <a:r>
              <a:rPr lang="en-GB" sz="2600" dirty="0"/>
              <a:t>2001 April: Gordon Brown appoints Ronald Cohen in SITF</a:t>
            </a:r>
          </a:p>
          <a:p>
            <a:pPr>
              <a:lnSpc>
                <a:spcPct val="90000"/>
              </a:lnSpc>
            </a:pPr>
            <a:r>
              <a:rPr lang="en-GB" sz="2600" dirty="0"/>
              <a:t>2001 November: Boateng speech when Mulgan in No 10 </a:t>
            </a:r>
          </a:p>
          <a:p>
            <a:pPr>
              <a:lnSpc>
                <a:spcPct val="90000"/>
              </a:lnSpc>
            </a:pPr>
            <a:r>
              <a:rPr lang="en-GB" sz="2600" dirty="0"/>
              <a:t>2002 DTI Strategy – Pauline Green fights for coops</a:t>
            </a:r>
          </a:p>
          <a:p>
            <a:pPr>
              <a:lnSpc>
                <a:spcPct val="90000"/>
              </a:lnSpc>
            </a:pPr>
            <a:r>
              <a:rPr lang="en-GB" sz="2600" dirty="0"/>
              <a:t>2002 Private Action Public Benefit and Cross Cutting Review</a:t>
            </a:r>
          </a:p>
          <a:p>
            <a:pPr>
              <a:lnSpc>
                <a:spcPct val="90000"/>
              </a:lnSpc>
            </a:pPr>
            <a:r>
              <a:rPr lang="en-GB" sz="2600" dirty="0"/>
              <a:t>2004 Community Interest Companies</a:t>
            </a:r>
          </a:p>
          <a:p>
            <a:pPr marL="0" indent="0">
              <a:lnSpc>
                <a:spcPct val="90000"/>
              </a:lnSpc>
              <a:buNone/>
              <a:defRPr/>
            </a:pPr>
            <a:endParaRPr lang="en-GB" sz="16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340146393"/>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628650" y="320040"/>
            <a:ext cx="7886700" cy="516672"/>
          </a:xfrm>
        </p:spPr>
        <p:txBody>
          <a:bodyPr>
            <a:noAutofit/>
          </a:bodyPr>
          <a:lstStyle/>
          <a:p>
            <a:pPr fontAlgn="base"/>
            <a:r>
              <a:rPr lang="en-GB" sz="3200" dirty="0">
                <a:solidFill>
                  <a:srgbClr val="008080"/>
                </a:solidFill>
                <a:latin typeface="Calibri" panose="020F0502020204030204" pitchFamily="34" charset="0"/>
                <a:cs typeface="Calibri" panose="020F0502020204030204" pitchFamily="34" charset="0"/>
              </a:rPr>
              <a:t>Reclaiming Social Enterprise II</a:t>
            </a:r>
            <a:endParaRPr lang="en-GB" sz="3200" b="0" i="0" dirty="0">
              <a:solidFill>
                <a:srgbClr val="008080"/>
              </a:solidFill>
              <a:effectLst/>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238887" y="836712"/>
            <a:ext cx="8661654" cy="5701248"/>
          </a:xfrm>
        </p:spPr>
        <p:txBody>
          <a:bodyPr>
            <a:normAutofit/>
          </a:bodyPr>
          <a:lstStyle/>
          <a:p>
            <a:pPr>
              <a:lnSpc>
                <a:spcPct val="90000"/>
              </a:lnSpc>
            </a:pPr>
            <a:endParaRPr lang="en-GB" sz="1100" dirty="0"/>
          </a:p>
          <a:p>
            <a:pPr>
              <a:lnSpc>
                <a:spcPct val="90000"/>
              </a:lnSpc>
            </a:pPr>
            <a:r>
              <a:rPr lang="en-GB" sz="2400" dirty="0"/>
              <a:t>2009 ACEVO Task Force (SEUK, NCVO) welcomes social investment </a:t>
            </a:r>
          </a:p>
          <a:p>
            <a:pPr>
              <a:lnSpc>
                <a:spcPct val="90000"/>
              </a:lnSpc>
            </a:pPr>
            <a:r>
              <a:rPr lang="en-GB" sz="2400" dirty="0"/>
              <a:t>2010: Cohen Task Force provides foundations for Tories’ Big Society Capital as social investment wholesale bank</a:t>
            </a:r>
          </a:p>
          <a:p>
            <a:pPr>
              <a:lnSpc>
                <a:spcPct val="90000"/>
              </a:lnSpc>
            </a:pPr>
            <a:r>
              <a:rPr lang="en-GB" sz="2400" dirty="0"/>
              <a:t>2016: Government declares “self identify as social enterprise”</a:t>
            </a:r>
          </a:p>
          <a:p>
            <a:pPr>
              <a:lnSpc>
                <a:spcPct val="90000"/>
              </a:lnSpc>
            </a:pPr>
            <a:r>
              <a:rPr lang="en-GB" sz="2400" dirty="0"/>
              <a:t>2017: Alternative Models of Ownership</a:t>
            </a:r>
          </a:p>
          <a:p>
            <a:pPr>
              <a:lnSpc>
                <a:spcPct val="90000"/>
              </a:lnSpc>
            </a:pPr>
            <a:r>
              <a:rPr lang="en-GB" sz="2400" dirty="0"/>
              <a:t>2018: Preston/UCLAN, Nth Ayrshire, Community Wealth Building </a:t>
            </a:r>
          </a:p>
          <a:p>
            <a:pPr>
              <a:lnSpc>
                <a:spcPct val="90000"/>
              </a:lnSpc>
            </a:pPr>
            <a:r>
              <a:rPr lang="en-GB" sz="2400" dirty="0"/>
              <a:t>2018 NEF Report “Cooperatives Unleashed”: coops to the market</a:t>
            </a:r>
          </a:p>
          <a:p>
            <a:pPr>
              <a:lnSpc>
                <a:spcPct val="90000"/>
              </a:lnSpc>
            </a:pPr>
            <a:r>
              <a:rPr lang="en-GB" sz="2400" dirty="0"/>
              <a:t>Feb 2018 to Election 2019 John McDonnell Implementation Group - doubling coops mechanisms</a:t>
            </a:r>
          </a:p>
          <a:p>
            <a:pPr>
              <a:lnSpc>
                <a:spcPct val="90000"/>
              </a:lnSpc>
            </a:pPr>
            <a:r>
              <a:rPr lang="en-GB" sz="2400" dirty="0"/>
              <a:t>2019 December Labour Manifesto: Doubling Cooperative Economy </a:t>
            </a:r>
          </a:p>
          <a:p>
            <a:pPr>
              <a:lnSpc>
                <a:spcPct val="90000"/>
              </a:lnSpc>
            </a:pPr>
            <a:r>
              <a:rPr lang="en-GB" sz="2400" dirty="0"/>
              <a:t>2021 June. Cooperatives UK joins Employee Ownership Association to promote ‘Ownership Hubs’</a:t>
            </a:r>
          </a:p>
          <a:p>
            <a:pPr>
              <a:lnSpc>
                <a:spcPct val="90000"/>
              </a:lnSpc>
              <a:defRPr/>
            </a:pPr>
            <a:endParaRPr lang="en-GB" sz="16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2846231376"/>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628650" y="320041"/>
            <a:ext cx="7886700" cy="660688"/>
          </a:xfrm>
        </p:spPr>
        <p:txBody>
          <a:bodyPr>
            <a:normAutofit/>
          </a:bodyPr>
          <a:lstStyle/>
          <a:p>
            <a:pPr fontAlgn="base">
              <a:lnSpc>
                <a:spcPct val="90000"/>
              </a:lnSpc>
            </a:pPr>
            <a:r>
              <a:rPr lang="en-GB" sz="3200" b="0" i="0" dirty="0">
                <a:solidFill>
                  <a:srgbClr val="008080"/>
                </a:solidFill>
                <a:effectLst/>
                <a:latin typeface="Calibri" panose="020F0502020204030204" pitchFamily="34" charset="0"/>
                <a:cs typeface="Calibri" panose="020F0502020204030204" pitchFamily="34" charset="0"/>
              </a:rPr>
              <a:t>Basic Differences</a:t>
            </a:r>
          </a:p>
        </p:txBody>
      </p:sp>
      <p:sp>
        <p:nvSpPr>
          <p:cNvPr id="28" name="Content Placeholder 2">
            <a:extLst>
              <a:ext uri="{FF2B5EF4-FFF2-40B4-BE49-F238E27FC236}">
                <a16:creationId xmlns:a16="http://schemas.microsoft.com/office/drawing/2014/main" id="{F62D92D7-99CF-470E-AFEA-42E193B7AA66}"/>
              </a:ext>
            </a:extLst>
          </p:cNvPr>
          <p:cNvSpPr>
            <a:spLocks noGrp="1"/>
          </p:cNvSpPr>
          <p:nvPr>
            <p:ph idx="1"/>
          </p:nvPr>
        </p:nvSpPr>
        <p:spPr>
          <a:xfrm>
            <a:off x="238887" y="980729"/>
            <a:ext cx="8661654" cy="5400599"/>
          </a:xfrm>
        </p:spPr>
        <p:txBody>
          <a:bodyPr>
            <a:normAutofit/>
          </a:bodyPr>
          <a:lstStyle/>
          <a:p>
            <a:pPr marL="0" indent="0">
              <a:lnSpc>
                <a:spcPct val="90000"/>
              </a:lnSpc>
              <a:buNone/>
            </a:pPr>
            <a:r>
              <a:rPr lang="en-GB" sz="2400" dirty="0">
                <a:solidFill>
                  <a:srgbClr val="C00000"/>
                </a:solidFill>
              </a:rPr>
              <a:t>Different Interpretation </a:t>
            </a:r>
          </a:p>
          <a:p>
            <a:pPr>
              <a:lnSpc>
                <a:spcPct val="90000"/>
              </a:lnSpc>
            </a:pPr>
            <a:r>
              <a:rPr lang="en-GB" sz="2400" dirty="0"/>
              <a:t>Not picking fight but very different interpretation</a:t>
            </a:r>
          </a:p>
          <a:p>
            <a:pPr>
              <a:lnSpc>
                <a:spcPct val="90000"/>
              </a:lnSpc>
            </a:pPr>
            <a:r>
              <a:rPr lang="en-GB" sz="2400" dirty="0"/>
              <a:t>Retelling as seen. Social Enterprise London minutes</a:t>
            </a:r>
          </a:p>
          <a:p>
            <a:pPr>
              <a:lnSpc>
                <a:spcPct val="90000"/>
              </a:lnSpc>
            </a:pPr>
            <a:r>
              <a:rPr lang="en-GB" sz="2400" dirty="0"/>
              <a:t>Story of academia as policy entrepreneurs not analysts</a:t>
            </a:r>
          </a:p>
          <a:p>
            <a:pPr>
              <a:lnSpc>
                <a:spcPct val="90000"/>
              </a:lnSpc>
            </a:pPr>
            <a:r>
              <a:rPr lang="en-GB" sz="2400" dirty="0"/>
              <a:t>Active encouragement of procurement participation </a:t>
            </a:r>
          </a:p>
          <a:p>
            <a:pPr>
              <a:lnSpc>
                <a:spcPct val="90000"/>
              </a:lnSpc>
            </a:pPr>
            <a:r>
              <a:rPr lang="en-GB" sz="2400" dirty="0"/>
              <a:t>Through evaluation/assessment, much HE now part of market</a:t>
            </a:r>
          </a:p>
          <a:p>
            <a:pPr marL="0" indent="0">
              <a:lnSpc>
                <a:spcPct val="90000"/>
              </a:lnSpc>
              <a:buNone/>
            </a:pPr>
            <a:endParaRPr lang="en-GB" sz="2400" dirty="0"/>
          </a:p>
          <a:p>
            <a:pPr marL="0" indent="0">
              <a:lnSpc>
                <a:spcPct val="90000"/>
              </a:lnSpc>
              <a:buNone/>
            </a:pPr>
            <a:r>
              <a:rPr lang="en-GB" sz="2400" dirty="0">
                <a:solidFill>
                  <a:srgbClr val="C00000"/>
                </a:solidFill>
              </a:rPr>
              <a:t>No Social Economy in UK: Precedents Elsewhere</a:t>
            </a:r>
          </a:p>
          <a:p>
            <a:pPr>
              <a:lnSpc>
                <a:spcPct val="90000"/>
              </a:lnSpc>
            </a:pPr>
            <a:r>
              <a:rPr lang="en-GB" sz="2400" dirty="0"/>
              <a:t>Contemporaneous precedents in Quebec and France</a:t>
            </a:r>
          </a:p>
          <a:p>
            <a:pPr>
              <a:lnSpc>
                <a:spcPct val="90000"/>
              </a:lnSpc>
            </a:pPr>
            <a:r>
              <a:rPr lang="en-GB" sz="2400" dirty="0"/>
              <a:t>Based on 1980s structures UK could have formed social economy</a:t>
            </a:r>
          </a:p>
          <a:p>
            <a:pPr>
              <a:lnSpc>
                <a:spcPct val="90000"/>
              </a:lnSpc>
            </a:pPr>
            <a:r>
              <a:rPr lang="en-GB" sz="2400" dirty="0"/>
              <a:t>CIRIEC approach no response  </a:t>
            </a:r>
          </a:p>
          <a:p>
            <a:pPr>
              <a:lnSpc>
                <a:spcPct val="90000"/>
              </a:lnSpc>
            </a:pPr>
            <a:r>
              <a:rPr lang="en-GB" sz="2400" dirty="0"/>
              <a:t>GLC, GLEB, ALA during 1980s closest to local social economy</a:t>
            </a:r>
          </a:p>
          <a:p>
            <a:pPr>
              <a:lnSpc>
                <a:spcPct val="90000"/>
              </a:lnSpc>
              <a:defRPr/>
            </a:pPr>
            <a:endParaRPr lang="en-GB" sz="16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999328318"/>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238887" y="320041"/>
            <a:ext cx="8725601" cy="516671"/>
          </a:xfrm>
        </p:spPr>
        <p:txBody>
          <a:bodyPr>
            <a:normAutofit fontScale="90000"/>
          </a:bodyPr>
          <a:lstStyle/>
          <a:p>
            <a:pPr fontAlgn="base">
              <a:lnSpc>
                <a:spcPct val="90000"/>
              </a:lnSpc>
            </a:pPr>
            <a:r>
              <a:rPr lang="en-GB" sz="3200" b="0" i="0" dirty="0">
                <a:solidFill>
                  <a:srgbClr val="008080"/>
                </a:solidFill>
                <a:effectLst/>
                <a:latin typeface="Calibri" panose="020F0502020204030204" pitchFamily="34" charset="0"/>
                <a:cs typeface="Calibri" panose="020F0502020204030204" pitchFamily="34" charset="0"/>
              </a:rPr>
              <a:t>Basic Differences II</a:t>
            </a: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179512" y="908720"/>
            <a:ext cx="8723315" cy="5544616"/>
          </a:xfrm>
        </p:spPr>
        <p:txBody>
          <a:bodyPr>
            <a:normAutofit lnSpcReduction="10000"/>
          </a:bodyPr>
          <a:lstStyle/>
          <a:p>
            <a:pPr marL="0" indent="0">
              <a:lnSpc>
                <a:spcPct val="90000"/>
              </a:lnSpc>
              <a:buNone/>
            </a:pPr>
            <a:endParaRPr lang="en-GB" sz="1100" dirty="0">
              <a:solidFill>
                <a:srgbClr val="C00000"/>
              </a:solidFill>
            </a:endParaRPr>
          </a:p>
          <a:p>
            <a:pPr marL="0" indent="0">
              <a:lnSpc>
                <a:spcPct val="90000"/>
              </a:lnSpc>
              <a:buNone/>
            </a:pPr>
            <a:r>
              <a:rPr lang="en-GB" sz="2400" dirty="0">
                <a:solidFill>
                  <a:srgbClr val="C00000"/>
                </a:solidFill>
              </a:rPr>
              <a:t>Social Enterprise in 1978</a:t>
            </a:r>
          </a:p>
          <a:p>
            <a:pPr>
              <a:lnSpc>
                <a:spcPct val="90000"/>
              </a:lnSpc>
            </a:pPr>
            <a:r>
              <a:rPr lang="en-GB" sz="2400" dirty="0"/>
              <a:t>Freer Spreckley at Beechwood College in 1978</a:t>
            </a:r>
          </a:p>
          <a:p>
            <a:pPr>
              <a:lnSpc>
                <a:spcPct val="90000"/>
              </a:lnSpc>
            </a:pPr>
            <a:r>
              <a:rPr lang="en-GB" sz="2400" dirty="0"/>
              <a:t>‘Social Audit - A Management Tool for Cooperative Working’ </a:t>
            </a:r>
            <a:r>
              <a:rPr lang="en-GB" sz="22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(Spreckley 1981)</a:t>
            </a:r>
            <a:endParaRPr lang="en-GB" sz="22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pPr>
            <a:r>
              <a:rPr lang="en-GB" sz="2400" dirty="0"/>
              <a:t> Freer Spreckley, Jim Brown, Charlie Cattell, Rodney Stares </a:t>
            </a:r>
          </a:p>
          <a:p>
            <a:pPr>
              <a:lnSpc>
                <a:spcPct val="90000"/>
              </a:lnSpc>
            </a:pPr>
            <a:r>
              <a:rPr lang="en-GB" sz="2400" dirty="0"/>
              <a:t>1976 and 1978 Acts, Beechwood and ICOM form basis for doubling cooperative/social enterprise economy</a:t>
            </a:r>
          </a:p>
          <a:p>
            <a:pPr>
              <a:lnSpc>
                <a:spcPct val="90000"/>
              </a:lnSpc>
            </a:pPr>
            <a:endParaRPr lang="en-GB" sz="1200" dirty="0"/>
          </a:p>
          <a:p>
            <a:pPr>
              <a:lnSpc>
                <a:spcPct val="90000"/>
              </a:lnSpc>
            </a:pPr>
            <a:endParaRPr lang="en-GB" sz="1100" dirty="0"/>
          </a:p>
          <a:p>
            <a:pPr marL="0" indent="0">
              <a:lnSpc>
                <a:spcPct val="90000"/>
              </a:lnSpc>
              <a:buNone/>
            </a:pPr>
            <a:r>
              <a:rPr lang="en-GB" sz="2400" dirty="0">
                <a:solidFill>
                  <a:srgbClr val="C00000"/>
                </a:solidFill>
              </a:rPr>
              <a:t>Social Enterprise in 1997</a:t>
            </a:r>
          </a:p>
          <a:p>
            <a:pPr>
              <a:lnSpc>
                <a:spcPct val="90000"/>
              </a:lnSpc>
            </a:pPr>
            <a:r>
              <a:rPr lang="en-GB" sz="2400" dirty="0"/>
              <a:t>Leadbeater, Mulgan, and DEMOS </a:t>
            </a:r>
            <a:r>
              <a:rPr lang="en-GB" sz="2400" dirty="0">
                <a:solidFill>
                  <a:srgbClr val="CC0099"/>
                </a:solidFill>
                <a:effectLst/>
                <a:ea typeface="Calibri" panose="020F0502020204030204" pitchFamily="34" charset="0"/>
                <a:cs typeface="Calibri" panose="020F0502020204030204" pitchFamily="34" charset="0"/>
              </a:rPr>
              <a:t>(Leadbeater, 1997; Leadbeater &amp; Christie, 1999; Mulgan &amp; Landry, 1995)</a:t>
            </a:r>
            <a:endParaRPr lang="en-GB" sz="2400" dirty="0">
              <a:solidFill>
                <a:srgbClr val="CC0099"/>
              </a:solidFill>
              <a:effectLst/>
              <a:ea typeface="Calibri" panose="020F0502020204030204" pitchFamily="34" charset="0"/>
              <a:cs typeface="Times New Roman" panose="02020603050405020304" pitchFamily="18" charset="0"/>
            </a:endParaRPr>
          </a:p>
          <a:p>
            <a:pPr>
              <a:lnSpc>
                <a:spcPct val="90000"/>
              </a:lnSpc>
            </a:pPr>
            <a:r>
              <a:rPr lang="en-GB" sz="2400" dirty="0"/>
              <a:t>New Labour transformation of community defence organisations into marketized public service deliverers</a:t>
            </a:r>
          </a:p>
          <a:p>
            <a:pPr>
              <a:lnSpc>
                <a:spcPct val="90000"/>
              </a:lnSpc>
            </a:pPr>
            <a:r>
              <a:rPr lang="en-GB" sz="2400" dirty="0"/>
              <a:t>North American and </a:t>
            </a:r>
            <a:r>
              <a:rPr lang="en-GB" sz="2400" dirty="0">
                <a:effectLst/>
                <a:cs typeface="TimesNewRoman"/>
              </a:rPr>
              <a:t>L’Emergence de l’Entreprise Sociale en Europe (EMES) Research Network</a:t>
            </a:r>
          </a:p>
          <a:p>
            <a:pPr>
              <a:lnSpc>
                <a:spcPct val="90000"/>
              </a:lnSpc>
              <a:defRPr/>
            </a:pPr>
            <a:endParaRPr lang="en-GB" sz="18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222842403"/>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238887" y="260649"/>
            <a:ext cx="8661654" cy="504055"/>
          </a:xfrm>
        </p:spPr>
        <p:txBody>
          <a:bodyPr>
            <a:normAutofit fontScale="90000"/>
          </a:bodyPr>
          <a:lstStyle/>
          <a:p>
            <a:pPr fontAlgn="base">
              <a:lnSpc>
                <a:spcPct val="90000"/>
              </a:lnSpc>
            </a:pPr>
            <a:r>
              <a:rPr lang="en-GB" sz="3200" b="0" i="0" dirty="0">
                <a:solidFill>
                  <a:srgbClr val="008080"/>
                </a:solidFill>
                <a:effectLst/>
                <a:latin typeface="Calibri" panose="020F0502020204030204" pitchFamily="34" charset="0"/>
                <a:cs typeface="Calibri" panose="020F0502020204030204" pitchFamily="34" charset="0"/>
              </a:rPr>
              <a:t>Social Enterprise Marketisation</a:t>
            </a: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179512" y="620689"/>
            <a:ext cx="8721029" cy="5917272"/>
          </a:xfrm>
        </p:spPr>
        <p:txBody>
          <a:bodyPr>
            <a:normAutofit/>
          </a:bodyPr>
          <a:lstStyle/>
          <a:p>
            <a:pPr marL="0" indent="0">
              <a:buNone/>
            </a:pPr>
            <a:r>
              <a:rPr lang="en-GB" sz="2400" dirty="0">
                <a:solidFill>
                  <a:srgbClr val="C00000"/>
                </a:solidFill>
              </a:rPr>
              <a:t>Antecedents’ Democratic Accountability Impedes Marketisation</a:t>
            </a:r>
            <a:endParaRPr lang="en-GB" sz="1000" dirty="0">
              <a:solidFill>
                <a:srgbClr val="C00000"/>
              </a:solidFill>
            </a:endParaRPr>
          </a:p>
          <a:p>
            <a:r>
              <a:rPr lang="en-GB" sz="2100" dirty="0"/>
              <a:t>Mainstream description of almost seamless transformation from cooperatives to social enterprise.</a:t>
            </a:r>
          </a:p>
          <a:p>
            <a:r>
              <a:rPr lang="en-GB" sz="2100" u="sng" dirty="0">
                <a:solidFill>
                  <a:srgbClr val="FF0000"/>
                </a:solidFill>
              </a:rPr>
              <a:t>In reality deliberate political rupture to jettison coops’ local democracy</a:t>
            </a:r>
          </a:p>
          <a:p>
            <a:r>
              <a:rPr lang="en-GB" sz="2100" dirty="0"/>
              <a:t>ICOF would not fund without democracy</a:t>
            </a:r>
          </a:p>
          <a:p>
            <a:r>
              <a:rPr lang="en-GB" sz="2100" dirty="0"/>
              <a:t>Paradigm shift from community control to marketised service delivery  </a:t>
            </a:r>
            <a:r>
              <a:rPr lang="en-GB" sz="2100" dirty="0">
                <a:solidFill>
                  <a:srgbClr val="CC0099"/>
                </a:solidFill>
              </a:rPr>
              <a:t>Neglect of 2000 Gordon Brown/Ronald Cohen Social Investment Task Force </a:t>
            </a:r>
          </a:p>
          <a:p>
            <a:r>
              <a:rPr lang="en-GB" sz="2100" dirty="0"/>
              <a:t>Discarding Cooperative Societies :Royal Arsenal, London, South Suburban </a:t>
            </a:r>
          </a:p>
          <a:p>
            <a:r>
              <a:rPr lang="en-GB" sz="2100" dirty="0"/>
              <a:t>Social Enterprise London, the real policy maker, discarding cooperatives </a:t>
            </a:r>
          </a:p>
          <a:p>
            <a:r>
              <a:rPr lang="en-GB" sz="2100" dirty="0">
                <a:solidFill>
                  <a:srgbClr val="C00000"/>
                </a:solidFill>
              </a:rPr>
              <a:t>Not recognising marketisation: </a:t>
            </a:r>
          </a:p>
          <a:p>
            <a:pPr marL="539750" indent="-182563">
              <a:buFont typeface="Symbol" panose="05050102010706020507" pitchFamily="18" charset="2"/>
              <a:buChar char="-"/>
            </a:pPr>
            <a:r>
              <a:rPr lang="en-GB" sz="2100" dirty="0">
                <a:solidFill>
                  <a:srgbClr val="C00000"/>
                </a:solidFill>
              </a:rPr>
              <a:t>July 2002 DTI Strategy for Success almost excludes cooperatives</a:t>
            </a:r>
          </a:p>
          <a:p>
            <a:pPr marL="539750" indent="-182563">
              <a:buFont typeface="Symbol" panose="05050102010706020507" pitchFamily="18" charset="2"/>
              <a:buChar char="-"/>
            </a:pPr>
            <a:r>
              <a:rPr lang="en-GB" sz="2100" dirty="0">
                <a:solidFill>
                  <a:srgbClr val="C00000"/>
                </a:solidFill>
              </a:rPr>
              <a:t>September 2002 Treasury Cost Cutting Review: delivery manual </a:t>
            </a:r>
          </a:p>
          <a:p>
            <a:pPr marL="539750" indent="-182563">
              <a:buFont typeface="Symbol" panose="05050102010706020507" pitchFamily="18" charset="2"/>
              <a:buChar char="-"/>
            </a:pPr>
            <a:r>
              <a:rPr lang="en-GB" sz="2100" dirty="0">
                <a:solidFill>
                  <a:srgbClr val="C00000"/>
                </a:solidFill>
              </a:rPr>
              <a:t>September 2002 ‘Private Action Public Benefit’: regulatory change</a:t>
            </a:r>
          </a:p>
          <a:p>
            <a:pPr marL="539750" indent="-182563">
              <a:buFont typeface="Symbol" panose="05050102010706020507" pitchFamily="18" charset="2"/>
              <a:buChar char="-"/>
            </a:pPr>
            <a:r>
              <a:rPr lang="en-GB" sz="2100" dirty="0">
                <a:solidFill>
                  <a:srgbClr val="C00000"/>
                </a:solidFill>
              </a:rPr>
              <a:t>March 2003 ‘Enterprise for Communities: Proposals for CIC’. Equity stakes </a:t>
            </a:r>
          </a:p>
          <a:p>
            <a:pPr marL="539750" indent="-182563">
              <a:buFont typeface="Symbol" panose="05050102010706020507" pitchFamily="18" charset="2"/>
              <a:buChar char="-"/>
            </a:pPr>
            <a:r>
              <a:rPr lang="en-GB" sz="2100" dirty="0">
                <a:solidFill>
                  <a:srgbClr val="C00000"/>
                </a:solidFill>
              </a:rPr>
              <a:t>November 2004 Community Interest Companies</a:t>
            </a:r>
          </a:p>
          <a:p>
            <a:pPr>
              <a:defRPr/>
            </a:pPr>
            <a:endParaRPr lang="en-GB" sz="21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3366288484"/>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1" y="44624"/>
            <a:ext cx="2575200" cy="6813375"/>
          </a:xfrm>
        </p:spPr>
        <p:txBody>
          <a:bodyPr>
            <a:normAutofit/>
          </a:bodyPr>
          <a:lstStyle/>
          <a:p>
            <a:pPr algn="r" fontAlgn="base"/>
            <a:r>
              <a:rPr lang="en-GB" dirty="0">
                <a:solidFill>
                  <a:srgbClr val="008080"/>
                </a:solidFill>
                <a:latin typeface="Calibri" panose="020F0502020204030204" pitchFamily="34" charset="0"/>
                <a:cs typeface="Calibri" panose="020F0502020204030204" pitchFamily="34" charset="0"/>
              </a:rPr>
              <a:t>Social Enterprise in 1980s</a:t>
            </a:r>
            <a:br>
              <a:rPr lang="en-GB" dirty="0">
                <a:solidFill>
                  <a:srgbClr val="008080"/>
                </a:solidFill>
                <a:latin typeface="Calibri" panose="020F0502020204030204" pitchFamily="34" charset="0"/>
                <a:cs typeface="Calibri" panose="020F0502020204030204" pitchFamily="34" charset="0"/>
              </a:rPr>
            </a:br>
            <a:r>
              <a:rPr lang="en-GB" sz="2700" dirty="0">
                <a:solidFill>
                  <a:srgbClr val="008080"/>
                </a:solidFill>
                <a:latin typeface="Calibri" panose="020F0502020204030204" pitchFamily="34" charset="0"/>
                <a:cs typeface="Calibri" panose="020F0502020204030204" pitchFamily="34" charset="0"/>
              </a:rPr>
              <a:t>’Whose Business is Business?’ Community Ventures Business Unit</a:t>
            </a:r>
            <a:endParaRPr lang="en-GB" sz="2700" b="0" i="0" dirty="0">
              <a:solidFill>
                <a:srgbClr val="008080"/>
              </a:solidFill>
              <a:effectLst/>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2627784" y="44624"/>
            <a:ext cx="6516215" cy="6813375"/>
          </a:xfrm>
        </p:spPr>
        <p:txBody>
          <a:bodyPr anchor="ctr">
            <a:normAutofit fontScale="92500" lnSpcReduction="20000"/>
          </a:bodyPr>
          <a:lstStyle/>
          <a:p>
            <a:pPr>
              <a:lnSpc>
                <a:spcPct val="90000"/>
              </a:lnSpc>
              <a:spcBef>
                <a:spcPts val="1200"/>
              </a:spcBef>
              <a:spcAft>
                <a:spcPts val="1200"/>
              </a:spcAft>
            </a:pPr>
            <a:endParaRPr lang="en-GB" sz="2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spcBef>
                <a:spcPts val="1200"/>
              </a:spcBef>
              <a:spcAft>
                <a:spcPts val="1200"/>
              </a:spcAft>
            </a:pPr>
            <a:r>
              <a:rPr lang="en-GB" sz="2600" dirty="0">
                <a:effectLst/>
                <a:latin typeface="Calibri" panose="020F0502020204030204" pitchFamily="34" charset="0"/>
                <a:ea typeface="Calibri" panose="020F0502020204030204" pitchFamily="34" charset="0"/>
                <a:cs typeface="Times New Roman" panose="02020603050405020304" pitchFamily="18" charset="0"/>
              </a:rPr>
              <a:t>Wide ranging survey of 1970s structures across UK described “community companies (limited by guarantee or by shares), community cooperatives, workers cooperatives, neighbourhood cooperatives, and a variety of 'purpose-built' models”. </a:t>
            </a:r>
          </a:p>
          <a:p>
            <a:pPr>
              <a:lnSpc>
                <a:spcPct val="90000"/>
              </a:lnSpc>
              <a:spcBef>
                <a:spcPts val="1200"/>
              </a:spcBef>
              <a:spcAft>
                <a:spcPts val="1200"/>
              </a:spcAft>
            </a:pPr>
            <a:r>
              <a:rPr lang="en-GB" sz="2600" dirty="0">
                <a:effectLst/>
                <a:latin typeface="Calibri" panose="020F0502020204030204" pitchFamily="34" charset="0"/>
                <a:ea typeface="Calibri" panose="020F0502020204030204" pitchFamily="34" charset="0"/>
                <a:cs typeface="Times New Roman" panose="02020603050405020304" pitchFamily="18" charset="0"/>
              </a:rPr>
              <a:t>Many of these were very similar to today’s social enterprises </a:t>
            </a:r>
            <a:r>
              <a:rPr lang="en-GB" sz="26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(Gostyn et al., 1981, p. 3)</a:t>
            </a:r>
            <a:endParaRPr lang="en-GB" sz="26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marL="450215" marR="540385">
              <a:lnSpc>
                <a:spcPct val="90000"/>
              </a:lnSpc>
              <a:spcBef>
                <a:spcPts val="1200"/>
              </a:spcBef>
              <a:spcAft>
                <a:spcPts val="1200"/>
              </a:spcAft>
            </a:pPr>
            <a:r>
              <a:rPr lang="en-GB" sz="2600" i="1" dirty="0">
                <a:effectLst/>
                <a:latin typeface="Calibri" panose="020F0502020204030204" pitchFamily="34" charset="0"/>
                <a:ea typeface="Calibri" panose="020F0502020204030204" pitchFamily="34" charset="0"/>
                <a:cs typeface="Times New Roman" panose="02020603050405020304" pitchFamily="18" charset="0"/>
              </a:rPr>
              <a:t>“These new enterprises are community business ventures: they have been initiated by local people working together through existing community organisations or through new ad hoc committees. Control of the enterprise remains within the community; profits are recycled into it, or into other projects of community benefit. Typically, the enterprises are companies limited by guarantee and some have charitable status”.</a:t>
            </a:r>
          </a:p>
          <a:p>
            <a:pPr>
              <a:lnSpc>
                <a:spcPct val="90000"/>
              </a:lnSpc>
            </a:pPr>
            <a:endParaRPr lang="en-GB" sz="1500" dirty="0"/>
          </a:p>
          <a:p>
            <a:pPr>
              <a:lnSpc>
                <a:spcPct val="90000"/>
              </a:lnSpc>
            </a:pPr>
            <a:endParaRPr lang="en-GB" sz="1500" dirty="0"/>
          </a:p>
          <a:p>
            <a:pPr>
              <a:lnSpc>
                <a:spcPct val="90000"/>
              </a:lnSpc>
            </a:pPr>
            <a:endParaRPr lang="en-GB" sz="1500" dirty="0"/>
          </a:p>
          <a:p>
            <a:pPr>
              <a:lnSpc>
                <a:spcPct val="90000"/>
              </a:lnSpc>
              <a:defRPr/>
            </a:pPr>
            <a:endParaRPr lang="en-GB" sz="15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3519471170"/>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8138</TotalTime>
  <Words>4945</Words>
  <Application>Microsoft Office PowerPoint</Application>
  <PresentationFormat>On-screen Show (4:3)</PresentationFormat>
  <Paragraphs>405</Paragraphs>
  <Slides>32</Slides>
  <Notes>31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Calibri</vt:lpstr>
      <vt:lpstr>Symbol</vt:lpstr>
      <vt:lpstr>Times New Roman</vt:lpstr>
      <vt:lpstr>Office Theme</vt:lpstr>
      <vt:lpstr>PowerPoint Presentation</vt:lpstr>
      <vt:lpstr>PowerPoint Presentation</vt:lpstr>
      <vt:lpstr>Author Background (abbreviated)</vt:lpstr>
      <vt:lpstr>Reclaiming Social Enterprise</vt:lpstr>
      <vt:lpstr>Reclaiming Social Enterprise II</vt:lpstr>
      <vt:lpstr>Basic Differences</vt:lpstr>
      <vt:lpstr>Basic Differences II</vt:lpstr>
      <vt:lpstr>Social Enterprise Marketisation</vt:lpstr>
      <vt:lpstr>Social Enterprise in 1980s ’Whose Business is Business?’ Community Ventures Business Unit</vt:lpstr>
      <vt:lpstr>1980s Social Enterprises and Funding </vt:lpstr>
      <vt:lpstr>GLC 1980s-1990s Social Enterprises and Funding </vt:lpstr>
      <vt:lpstr>1980s Companies Limited by Guarantee</vt:lpstr>
      <vt:lpstr>Nicholls’ ‘Paradigm Building Actors’ in 1990s</vt:lpstr>
      <vt:lpstr>‘Paradigm Building Actors’ continued</vt:lpstr>
      <vt:lpstr>Attempts to Form Social Economy France Social Economy Forum</vt:lpstr>
      <vt:lpstr>Attempts to form Social Economy:   CIRIEC Approaches Annals of  Public and Cooperative Economics   </vt:lpstr>
      <vt:lpstr>Attempts to form Social Economy III   Martine Aubry Alain Lipietz 1998-2000</vt:lpstr>
      <vt:lpstr>Quebec Precedent</vt:lpstr>
      <vt:lpstr>EMES and Revenue Minimum d’Insertion</vt:lpstr>
      <vt:lpstr>Social Enterprise London Follows the Money</vt:lpstr>
      <vt:lpstr>Social Enterprise Unit Definition Excludes Cooperatives</vt:lpstr>
      <vt:lpstr>Blair Breakfast Meeting with Cooperative Movement TUE 22 FEB 2002</vt:lpstr>
      <vt:lpstr>Private Finance: External Directors and Influence </vt:lpstr>
      <vt:lpstr>Neoliberalisation not a Seamless Transition</vt:lpstr>
      <vt:lpstr>After 2002: Social Enterprise to the Market</vt:lpstr>
      <vt:lpstr> Cabinet Office and British Council</vt:lpstr>
      <vt:lpstr>Global Leaders’ Declaration   UK Global Export Impact Investment</vt:lpstr>
      <vt:lpstr>Eastern Europe  British Council: Visegrad Bulgaria Romania Croatia Slovenia Macedonia Montenegro Serbia</vt:lpstr>
      <vt:lpstr>Consequence and Conclusion </vt:lpstr>
      <vt:lpstr>Thank you. Questions and Discussion Please</vt:lpstr>
      <vt:lpstr>Bibliography</vt:lpstr>
      <vt:lpstr>Bibliography II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Leslie Huckfield</dc:creator>
  <cp:lastModifiedBy>Huckfield, Leslie</cp:lastModifiedBy>
  <cp:revision>310</cp:revision>
  <dcterms:created xsi:type="dcterms:W3CDTF">2019-04-03T16:21:24Z</dcterms:created>
  <dcterms:modified xsi:type="dcterms:W3CDTF">2021-11-18T21:19:47Z</dcterms:modified>
</cp:coreProperties>
</file>