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332" r:id="rId2"/>
    <p:sldId id="487" r:id="rId3"/>
    <p:sldId id="455" r:id="rId4"/>
    <p:sldId id="460" r:id="rId5"/>
    <p:sldId id="472" r:id="rId6"/>
    <p:sldId id="462" r:id="rId7"/>
    <p:sldId id="488" r:id="rId8"/>
    <p:sldId id="484" r:id="rId9"/>
    <p:sldId id="468" r:id="rId10"/>
    <p:sldId id="490" r:id="rId11"/>
    <p:sldId id="485" r:id="rId12"/>
    <p:sldId id="409" r:id="rId13"/>
    <p:sldId id="448" r:id="rId14"/>
    <p:sldId id="452" r:id="rId15"/>
    <p:sldId id="491" r:id="rId16"/>
    <p:sldId id="486" r:id="rId17"/>
    <p:sldId id="471" r:id="rId18"/>
    <p:sldId id="470" r:id="rId19"/>
    <p:sldId id="479"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008080"/>
    <a:srgbClr val="339966"/>
    <a:srgbClr val="0000FF"/>
    <a:srgbClr val="339933"/>
    <a:srgbClr val="CC3399"/>
    <a:srgbClr val="0000CC"/>
    <a:srgbClr val="E6E6E6"/>
    <a:srgbClr val="CC66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283" autoAdjust="0"/>
    <p:restoredTop sz="94660"/>
  </p:normalViewPr>
  <p:slideViewPr>
    <p:cSldViewPr>
      <p:cViewPr varScale="1">
        <p:scale>
          <a:sx n="107" d="100"/>
          <a:sy n="107" d="100"/>
        </p:scale>
        <p:origin x="656" y="68"/>
      </p:cViewPr>
      <p:guideLst>
        <p:guide orient="horz" pos="2160"/>
        <p:guide pos="2880"/>
      </p:guideLst>
    </p:cSldViewPr>
  </p:slideViewPr>
  <p:notesTextViewPr>
    <p:cViewPr>
      <p:scale>
        <a:sx n="1" d="1"/>
        <a:sy n="1" d="1"/>
      </p:scale>
      <p:origin x="0" y="0"/>
    </p:cViewPr>
  </p:notesTextViewPr>
  <p:sorterViewPr>
    <p:cViewPr>
      <p:scale>
        <a:sx n="70" d="100"/>
        <a:sy n="70" d="100"/>
      </p:scale>
      <p:origin x="0" y="0"/>
    </p:cViewPr>
  </p:sorterViewPr>
  <p:notesViewPr>
    <p:cSldViewPr>
      <p:cViewPr varScale="1">
        <p:scale>
          <a:sx n="83" d="100"/>
          <a:sy n="83" d="100"/>
        </p:scale>
        <p:origin x="3836"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3EE3CE1-3761-4141-8D00-5C7CF5E7672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34600D38-9BD7-4266-85ED-3073A469547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F62C23B-94A1-4BA4-AF9B-C59E70A6A4D6}" type="datetimeFigureOut">
              <a:rPr lang="en-GB" smtClean="0"/>
              <a:t>16/12/2021</a:t>
            </a:fld>
            <a:endParaRPr lang="en-GB" dirty="0"/>
          </a:p>
        </p:txBody>
      </p:sp>
      <p:sp>
        <p:nvSpPr>
          <p:cNvPr id="4" name="Footer Placeholder 3">
            <a:extLst>
              <a:ext uri="{FF2B5EF4-FFF2-40B4-BE49-F238E27FC236}">
                <a16:creationId xmlns:a16="http://schemas.microsoft.com/office/drawing/2014/main" id="{AB738BE6-71FD-471B-A074-CD7D57D537A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AC3E6EDB-1956-4048-8EB8-87AF1FA9C8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ADF0AF5-D7CC-468D-B30E-E965C9CE94B0}" type="slidenum">
              <a:rPr lang="en-GB" smtClean="0"/>
              <a:t>‹#›</a:t>
            </a:fld>
            <a:endParaRPr lang="en-GB" dirty="0"/>
          </a:p>
        </p:txBody>
      </p:sp>
    </p:spTree>
    <p:extLst>
      <p:ext uri="{BB962C8B-B14F-4D97-AF65-F5344CB8AC3E}">
        <p14:creationId xmlns:p14="http://schemas.microsoft.com/office/powerpoint/2010/main" val="18845784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9A5018BD-C9AF-4FE1-9506-8FA73B899B67}" type="datetimeFigureOut">
              <a:rPr lang="en-GB"/>
              <a:pPr>
                <a:defRPr/>
              </a:pPr>
              <a:t>16/12/2021</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AAC5E3E8-DAE4-443C-8461-1738BCD4E607}" type="slidenum">
              <a:rPr lang="en-GB"/>
              <a:pPr>
                <a:defRPr/>
              </a:pPr>
              <a:t>‹#›</a:t>
            </a:fld>
            <a:endParaRPr lang="en-GB" dirty="0"/>
          </a:p>
        </p:txBody>
      </p:sp>
    </p:spTree>
    <p:extLst>
      <p:ext uri="{BB962C8B-B14F-4D97-AF65-F5344CB8AC3E}">
        <p14:creationId xmlns:p14="http://schemas.microsoft.com/office/powerpoint/2010/main" val="25176634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AAC5E3E8-DAE4-443C-8461-1738BCD4E607}" type="slidenum">
              <a:rPr lang="en-GB" smtClean="0"/>
              <a:pPr>
                <a:defRPr/>
              </a:pPr>
              <a:t>1</a:t>
            </a:fld>
            <a:endParaRPr lang="en-GB" dirty="0"/>
          </a:p>
        </p:txBody>
      </p:sp>
    </p:spTree>
    <p:extLst>
      <p:ext uri="{BB962C8B-B14F-4D97-AF65-F5344CB8AC3E}">
        <p14:creationId xmlns:p14="http://schemas.microsoft.com/office/powerpoint/2010/main" val="1124584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11</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3154351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12</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519850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14</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20326611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15</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39578006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16</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16152721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17</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30633577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18</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1041985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19</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1401629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3</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3135465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4</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3334126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5</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3534337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6</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452465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7</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26434115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8</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3238387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9</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4094176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863A1E6-26F7-4CAB-80BE-5B4012225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B4E6F57-5577-43BB-A6C0-6235510A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latin typeface="Times New Roman" panose="02020603050405020304" pitchFamily="18" charset="0"/>
            </a:endParaRPr>
          </a:p>
        </p:txBody>
      </p:sp>
      <p:sp>
        <p:nvSpPr>
          <p:cNvPr id="26628" name="Slide Number Placeholder 3">
            <a:extLst>
              <a:ext uri="{FF2B5EF4-FFF2-40B4-BE49-F238E27FC236}">
                <a16:creationId xmlns:a16="http://schemas.microsoft.com/office/drawing/2014/main" id="{9213457F-3FE8-48C6-B8F2-069850583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numCol="1" anchorCtr="0" compatLnSpc="1">
            <a:prstTxWarp prst="textNoShape">
              <a:avLst/>
            </a:prstTxWarp>
          </a:bodyPr>
          <a:lstStyle>
            <a:lvl1pPr>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1pPr>
            <a:lvl2pPr marL="742950" indent="-28575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2pPr>
            <a:lvl3pPr marL="11430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3pPr>
            <a:lvl4pPr marL="16002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4pPr>
            <a:lvl5pPr marL="2057400" indent="-228600">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tabLst>
                <a:tab pos="0" algn="l"/>
                <a:tab pos="906463" algn="l"/>
                <a:tab pos="1814513" algn="l"/>
                <a:tab pos="2722563" algn="l"/>
                <a:tab pos="3629025" algn="l"/>
                <a:tab pos="4537075" algn="l"/>
                <a:tab pos="5445125" algn="l"/>
                <a:tab pos="6353175" algn="l"/>
                <a:tab pos="7259638" algn="l"/>
                <a:tab pos="8167688" algn="l"/>
                <a:tab pos="9075738" algn="l"/>
                <a:tab pos="9983788" algn="l"/>
              </a:tabLst>
              <a:defRPr>
                <a:solidFill>
                  <a:schemeClr val="tx1"/>
                </a:solidFill>
                <a:latin typeface="Calibri" panose="020F0502020204030204" pitchFamily="34" charset="0"/>
              </a:defRPr>
            </a:lvl9pPr>
          </a:lstStyle>
          <a:p>
            <a:pPr fontAlgn="base">
              <a:spcBef>
                <a:spcPct val="0"/>
              </a:spcBef>
              <a:spcAft>
                <a:spcPct val="0"/>
              </a:spcAft>
            </a:pPr>
            <a:fld id="{38B9E29C-916C-4046-81A6-0663E0584D61}" type="slidenum">
              <a:rPr lang="en-GB" altLang="en-US" smtClean="0">
                <a:solidFill>
                  <a:srgbClr val="000000"/>
                </a:solidFill>
                <a:latin typeface="Times New Roman" panose="02020603050405020304" pitchFamily="18" charset="0"/>
                <a:ea typeface="Arial Unicode MS" pitchFamily="34" charset="-128"/>
              </a:rPr>
              <a:pPr fontAlgn="base">
                <a:spcBef>
                  <a:spcPct val="0"/>
                </a:spcBef>
                <a:spcAft>
                  <a:spcPct val="0"/>
                </a:spcAft>
              </a:pPr>
              <a:t>10</a:t>
            </a:fld>
            <a:endParaRPr lang="en-GB" altLang="en-US" dirty="0">
              <a:solidFill>
                <a:srgbClr val="000000"/>
              </a:solidFill>
              <a:latin typeface="Times New Roman" panose="02020603050405020304" pitchFamily="18" charset="0"/>
              <a:ea typeface="Arial Unicode MS" pitchFamily="34" charset="-128"/>
            </a:endParaRPr>
          </a:p>
        </p:txBody>
      </p:sp>
    </p:spTree>
    <p:extLst>
      <p:ext uri="{BB962C8B-B14F-4D97-AF65-F5344CB8AC3E}">
        <p14:creationId xmlns:p14="http://schemas.microsoft.com/office/powerpoint/2010/main" val="2311992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10482D94-CD63-4FDA-AABA-A358C0ACE5CA}" type="datetimeFigureOut">
              <a:rPr lang="en-GB"/>
              <a:pPr>
                <a:defRPr/>
              </a:pPr>
              <a:t>16/12/2021</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3D450950-8B82-4F7A-AB11-564FA29B6AA7}" type="slidenum">
              <a:rPr lang="en-GB"/>
              <a:pPr>
                <a:defRPr/>
              </a:pPr>
              <a:t>‹#›</a:t>
            </a:fld>
            <a:endParaRPr lang="en-GB" dirty="0"/>
          </a:p>
        </p:txBody>
      </p:sp>
    </p:spTree>
    <p:extLst>
      <p:ext uri="{BB962C8B-B14F-4D97-AF65-F5344CB8AC3E}">
        <p14:creationId xmlns:p14="http://schemas.microsoft.com/office/powerpoint/2010/main" val="14125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C786A456-7A10-4C20-8DB8-FC2F184F0B5C}" type="datetimeFigureOut">
              <a:rPr lang="en-GB"/>
              <a:pPr>
                <a:defRPr/>
              </a:pPr>
              <a:t>16/12/2021</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F2906BF9-F07C-4F52-A82F-A3E8BE051AFD}" type="slidenum">
              <a:rPr lang="en-GB"/>
              <a:pPr>
                <a:defRPr/>
              </a:pPr>
              <a:t>‹#›</a:t>
            </a:fld>
            <a:endParaRPr lang="en-GB" dirty="0"/>
          </a:p>
        </p:txBody>
      </p:sp>
    </p:spTree>
    <p:extLst>
      <p:ext uri="{BB962C8B-B14F-4D97-AF65-F5344CB8AC3E}">
        <p14:creationId xmlns:p14="http://schemas.microsoft.com/office/powerpoint/2010/main" val="550105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84BB2B67-BA79-4C61-8348-2183529BDF30}" type="datetimeFigureOut">
              <a:rPr lang="en-GB"/>
              <a:pPr>
                <a:defRPr/>
              </a:pPr>
              <a:t>16/12/2021</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34AECB73-3CC0-4912-8AD4-8B2111982D49}" type="slidenum">
              <a:rPr lang="en-GB"/>
              <a:pPr>
                <a:defRPr/>
              </a:pPr>
              <a:t>‹#›</a:t>
            </a:fld>
            <a:endParaRPr lang="en-GB" dirty="0"/>
          </a:p>
        </p:txBody>
      </p:sp>
    </p:spTree>
    <p:extLst>
      <p:ext uri="{BB962C8B-B14F-4D97-AF65-F5344CB8AC3E}">
        <p14:creationId xmlns:p14="http://schemas.microsoft.com/office/powerpoint/2010/main" val="3333668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sentation En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431800" y="1988817"/>
            <a:ext cx="8280400" cy="461665"/>
          </a:xfrm>
          <a:prstGeom prst="rect">
            <a:avLst/>
          </a:prstGeom>
        </p:spPr>
        <p:txBody>
          <a:bodyPr>
            <a:spAutoFit/>
          </a:bodyPr>
          <a:lstStyle>
            <a:lvl1pPr marL="0" indent="0">
              <a:buNone/>
              <a:defRPr sz="2400" baseline="0">
                <a:latin typeface="Arial" panose="020B0604020202020204" pitchFamily="34" charset="0"/>
                <a:cs typeface="Arial" panose="020B0604020202020204" pitchFamily="34" charset="0"/>
              </a:defRPr>
            </a:lvl1pPr>
          </a:lstStyle>
          <a:p>
            <a:pPr lvl="0"/>
            <a:r>
              <a:rPr lang="en-US"/>
              <a:t>Edit Master text styles</a:t>
            </a:r>
          </a:p>
        </p:txBody>
      </p:sp>
    </p:spTree>
    <p:extLst>
      <p:ext uri="{BB962C8B-B14F-4D97-AF65-F5344CB8AC3E}">
        <p14:creationId xmlns:p14="http://schemas.microsoft.com/office/powerpoint/2010/main" val="2251069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CCCD2E31-8689-4A2F-B8FE-CB1AED56FD03}" type="datetimeFigureOut">
              <a:rPr lang="en-GB"/>
              <a:pPr>
                <a:defRPr/>
              </a:pPr>
              <a:t>16/12/2021</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32F6738E-CA8F-4CEC-943D-9F3365B9064B}" type="slidenum">
              <a:rPr lang="en-GB"/>
              <a:pPr>
                <a:defRPr/>
              </a:pPr>
              <a:t>‹#›</a:t>
            </a:fld>
            <a:endParaRPr lang="en-GB" dirty="0"/>
          </a:p>
        </p:txBody>
      </p:sp>
    </p:spTree>
    <p:extLst>
      <p:ext uri="{BB962C8B-B14F-4D97-AF65-F5344CB8AC3E}">
        <p14:creationId xmlns:p14="http://schemas.microsoft.com/office/powerpoint/2010/main" val="2071104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0434A90-6C3F-40FF-B763-27133BD19C72}" type="datetimeFigureOut">
              <a:rPr lang="en-GB"/>
              <a:pPr>
                <a:defRPr/>
              </a:pPr>
              <a:t>16/12/2021</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07084A4C-E09D-4D2B-946F-E744E2621984}" type="slidenum">
              <a:rPr lang="en-GB"/>
              <a:pPr>
                <a:defRPr/>
              </a:pPr>
              <a:t>‹#›</a:t>
            </a:fld>
            <a:endParaRPr lang="en-GB" dirty="0"/>
          </a:p>
        </p:txBody>
      </p:sp>
    </p:spTree>
    <p:extLst>
      <p:ext uri="{BB962C8B-B14F-4D97-AF65-F5344CB8AC3E}">
        <p14:creationId xmlns:p14="http://schemas.microsoft.com/office/powerpoint/2010/main" val="3206332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CC3956F9-C4EA-49AA-A886-B5DC5F0F8912}" type="datetimeFigureOut">
              <a:rPr lang="en-GB"/>
              <a:pPr>
                <a:defRPr/>
              </a:pPr>
              <a:t>16/12/2021</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2F77E216-C900-4974-B1BF-0205C841E8DE}" type="slidenum">
              <a:rPr lang="en-GB"/>
              <a:pPr>
                <a:defRPr/>
              </a:pPr>
              <a:t>‹#›</a:t>
            </a:fld>
            <a:endParaRPr lang="en-GB" dirty="0"/>
          </a:p>
        </p:txBody>
      </p:sp>
    </p:spTree>
    <p:extLst>
      <p:ext uri="{BB962C8B-B14F-4D97-AF65-F5344CB8AC3E}">
        <p14:creationId xmlns:p14="http://schemas.microsoft.com/office/powerpoint/2010/main" val="4029659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EBE089F3-B41C-4A2F-B6E1-7A1B4BC1E4E0}" type="datetimeFigureOut">
              <a:rPr lang="en-GB"/>
              <a:pPr>
                <a:defRPr/>
              </a:pPr>
              <a:t>16/12/2021</a:t>
            </a:fld>
            <a:endParaRPr lang="en-GB" dirty="0"/>
          </a:p>
        </p:txBody>
      </p:sp>
      <p:sp>
        <p:nvSpPr>
          <p:cNvPr id="8" name="Footer Placeholder 4"/>
          <p:cNvSpPr>
            <a:spLocks noGrp="1"/>
          </p:cNvSpPr>
          <p:nvPr>
            <p:ph type="ftr" sz="quarter" idx="11"/>
          </p:nvPr>
        </p:nvSpPr>
        <p:spPr/>
        <p:txBody>
          <a:bodyPr/>
          <a:lstStyle>
            <a:lvl1pPr>
              <a:defRPr/>
            </a:lvl1pPr>
          </a:lstStyle>
          <a:p>
            <a:pPr>
              <a:defRPr/>
            </a:pPr>
            <a:endParaRPr lang="en-GB" dirty="0"/>
          </a:p>
        </p:txBody>
      </p:sp>
      <p:sp>
        <p:nvSpPr>
          <p:cNvPr id="9" name="Slide Number Placeholder 5"/>
          <p:cNvSpPr>
            <a:spLocks noGrp="1"/>
          </p:cNvSpPr>
          <p:nvPr>
            <p:ph type="sldNum" sz="quarter" idx="12"/>
          </p:nvPr>
        </p:nvSpPr>
        <p:spPr/>
        <p:txBody>
          <a:bodyPr/>
          <a:lstStyle>
            <a:lvl1pPr>
              <a:defRPr/>
            </a:lvl1pPr>
          </a:lstStyle>
          <a:p>
            <a:pPr>
              <a:defRPr/>
            </a:pPr>
            <a:fld id="{CB9BC834-29BA-4B9F-9312-A20F97BC61EC}" type="slidenum">
              <a:rPr lang="en-GB"/>
              <a:pPr>
                <a:defRPr/>
              </a:pPr>
              <a:t>‹#›</a:t>
            </a:fld>
            <a:endParaRPr lang="en-GB" dirty="0"/>
          </a:p>
        </p:txBody>
      </p:sp>
    </p:spTree>
    <p:extLst>
      <p:ext uri="{BB962C8B-B14F-4D97-AF65-F5344CB8AC3E}">
        <p14:creationId xmlns:p14="http://schemas.microsoft.com/office/powerpoint/2010/main" val="994092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A1A0B39B-7811-406B-8A6E-4CBA606BA2B6}" type="datetimeFigureOut">
              <a:rPr lang="en-GB"/>
              <a:pPr>
                <a:defRPr/>
              </a:pPr>
              <a:t>16/12/2021</a:t>
            </a:fld>
            <a:endParaRPr lang="en-GB" dirty="0"/>
          </a:p>
        </p:txBody>
      </p:sp>
      <p:sp>
        <p:nvSpPr>
          <p:cNvPr id="4" name="Footer Placeholder 4"/>
          <p:cNvSpPr>
            <a:spLocks noGrp="1"/>
          </p:cNvSpPr>
          <p:nvPr>
            <p:ph type="ftr" sz="quarter" idx="11"/>
          </p:nvPr>
        </p:nvSpPr>
        <p:spPr/>
        <p:txBody>
          <a:bodyPr/>
          <a:lstStyle>
            <a:lvl1pPr>
              <a:defRPr/>
            </a:lvl1pPr>
          </a:lstStyle>
          <a:p>
            <a:pPr>
              <a:defRPr/>
            </a:pPr>
            <a:endParaRPr lang="en-GB" dirty="0"/>
          </a:p>
        </p:txBody>
      </p:sp>
      <p:sp>
        <p:nvSpPr>
          <p:cNvPr id="5" name="Slide Number Placeholder 5"/>
          <p:cNvSpPr>
            <a:spLocks noGrp="1"/>
          </p:cNvSpPr>
          <p:nvPr>
            <p:ph type="sldNum" sz="quarter" idx="12"/>
          </p:nvPr>
        </p:nvSpPr>
        <p:spPr/>
        <p:txBody>
          <a:bodyPr/>
          <a:lstStyle>
            <a:lvl1pPr>
              <a:defRPr/>
            </a:lvl1pPr>
          </a:lstStyle>
          <a:p>
            <a:pPr>
              <a:defRPr/>
            </a:pPr>
            <a:fld id="{C53D13FB-15DA-4427-AE52-2156AAD72EED}" type="slidenum">
              <a:rPr lang="en-GB"/>
              <a:pPr>
                <a:defRPr/>
              </a:pPr>
              <a:t>‹#›</a:t>
            </a:fld>
            <a:endParaRPr lang="en-GB" dirty="0"/>
          </a:p>
        </p:txBody>
      </p:sp>
    </p:spTree>
    <p:extLst>
      <p:ext uri="{BB962C8B-B14F-4D97-AF65-F5344CB8AC3E}">
        <p14:creationId xmlns:p14="http://schemas.microsoft.com/office/powerpoint/2010/main" val="1433198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6396AAA-F5A3-4EC8-AA28-F046C3ABB575}" type="datetimeFigureOut">
              <a:rPr lang="en-GB"/>
              <a:pPr>
                <a:defRPr/>
              </a:pPr>
              <a:t>16/12/2021</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dirty="0"/>
          </a:p>
        </p:txBody>
      </p:sp>
      <p:sp>
        <p:nvSpPr>
          <p:cNvPr id="4" name="Slide Number Placeholder 5"/>
          <p:cNvSpPr>
            <a:spLocks noGrp="1"/>
          </p:cNvSpPr>
          <p:nvPr>
            <p:ph type="sldNum" sz="quarter" idx="12"/>
          </p:nvPr>
        </p:nvSpPr>
        <p:spPr/>
        <p:txBody>
          <a:bodyPr/>
          <a:lstStyle>
            <a:lvl1pPr>
              <a:defRPr/>
            </a:lvl1pPr>
          </a:lstStyle>
          <a:p>
            <a:pPr>
              <a:defRPr/>
            </a:pPr>
            <a:fld id="{E43D7BC2-8F5D-49B4-9504-2A52C4EA618C}" type="slidenum">
              <a:rPr lang="en-GB"/>
              <a:pPr>
                <a:defRPr/>
              </a:pPr>
              <a:t>‹#›</a:t>
            </a:fld>
            <a:endParaRPr lang="en-GB" dirty="0"/>
          </a:p>
        </p:txBody>
      </p:sp>
    </p:spTree>
    <p:extLst>
      <p:ext uri="{BB962C8B-B14F-4D97-AF65-F5344CB8AC3E}">
        <p14:creationId xmlns:p14="http://schemas.microsoft.com/office/powerpoint/2010/main" val="1568976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F541093-D964-4B67-B288-D299BFDF4174}" type="datetimeFigureOut">
              <a:rPr lang="en-GB"/>
              <a:pPr>
                <a:defRPr/>
              </a:pPr>
              <a:t>16/12/2021</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AF19046E-5E03-44E0-8261-BE77F81877F4}" type="slidenum">
              <a:rPr lang="en-GB"/>
              <a:pPr>
                <a:defRPr/>
              </a:pPr>
              <a:t>‹#›</a:t>
            </a:fld>
            <a:endParaRPr lang="en-GB" dirty="0"/>
          </a:p>
        </p:txBody>
      </p:sp>
    </p:spTree>
    <p:extLst>
      <p:ext uri="{BB962C8B-B14F-4D97-AF65-F5344CB8AC3E}">
        <p14:creationId xmlns:p14="http://schemas.microsoft.com/office/powerpoint/2010/main" val="3249380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3F0456C-33E1-47E7-9F26-52F3A7995EA8}" type="datetimeFigureOut">
              <a:rPr lang="en-GB"/>
              <a:pPr>
                <a:defRPr/>
              </a:pPr>
              <a:t>16/12/2021</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49928B71-C3A7-4388-AE5D-9297146FCF95}" type="slidenum">
              <a:rPr lang="en-GB"/>
              <a:pPr>
                <a:defRPr/>
              </a:pPr>
              <a:t>‹#›</a:t>
            </a:fld>
            <a:endParaRPr lang="en-GB" dirty="0"/>
          </a:p>
        </p:txBody>
      </p:sp>
    </p:spTree>
    <p:extLst>
      <p:ext uri="{BB962C8B-B14F-4D97-AF65-F5344CB8AC3E}">
        <p14:creationId xmlns:p14="http://schemas.microsoft.com/office/powerpoint/2010/main" val="3757053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77057665-8017-41E0-9C8B-5D3CF9F6172E}" type="datetimeFigureOut">
              <a:rPr lang="en-GB"/>
              <a:pPr>
                <a:defRPr/>
              </a:pPr>
              <a:t>16/12/2021</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2B744455-F108-4A3F-987A-1F6929325520}"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hn.forbes@uk.coo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uk.coop/1millionowners"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s://www.baxendale.co.uk/employee-ownership-benefit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les@huckfield.com"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huckfield.com/"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party.coop/publication/ownership-matter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364C269-DB4B-4A88-BE29-75676EDB93C5}"/>
              </a:ext>
            </a:extLst>
          </p:cNvPr>
          <p:cNvSpPr>
            <a:spLocks noGrp="1"/>
          </p:cNvSpPr>
          <p:nvPr>
            <p:ph type="body" sz="quarter" idx="10"/>
          </p:nvPr>
        </p:nvSpPr>
        <p:spPr>
          <a:xfrm>
            <a:off x="-35828" y="0"/>
            <a:ext cx="9144000" cy="7405104"/>
          </a:xfrm>
        </p:spPr>
        <p:style>
          <a:lnRef idx="2">
            <a:schemeClr val="accent1"/>
          </a:lnRef>
          <a:fillRef idx="1">
            <a:schemeClr val="lt1"/>
          </a:fillRef>
          <a:effectRef idx="0">
            <a:schemeClr val="accent1"/>
          </a:effectRef>
          <a:fontRef idx="minor">
            <a:schemeClr val="dk1"/>
          </a:fontRef>
        </p:style>
        <p:txBody>
          <a:bodyPr/>
          <a:lstStyle/>
          <a:p>
            <a:pPr algn="ctr"/>
            <a:endParaRPr lang="en-GB" sz="2800" b="1" dirty="0">
              <a:solidFill>
                <a:srgbClr val="0000CC"/>
              </a:solidFill>
              <a:latin typeface="+mn-lt"/>
            </a:endParaRPr>
          </a:p>
          <a:p>
            <a:pPr algn="ctr"/>
            <a:endParaRPr lang="en-GB" sz="3600" b="1" dirty="0">
              <a:solidFill>
                <a:srgbClr val="008080"/>
              </a:solidFill>
              <a:latin typeface="+mn-lt"/>
            </a:endParaRPr>
          </a:p>
          <a:p>
            <a:pPr algn="ctr"/>
            <a:endParaRPr lang="en-GB" sz="3600" dirty="0">
              <a:solidFill>
                <a:srgbClr val="0070C0"/>
              </a:solidFill>
              <a:latin typeface="+mn-lt"/>
            </a:endParaRPr>
          </a:p>
          <a:p>
            <a:pPr algn="ctr"/>
            <a:endParaRPr lang="en-GB" sz="3200" dirty="0">
              <a:solidFill>
                <a:srgbClr val="008080"/>
              </a:solidFill>
              <a:latin typeface="+mn-lt"/>
            </a:endParaRPr>
          </a:p>
          <a:p>
            <a:pPr algn="ctr"/>
            <a:r>
              <a:rPr lang="en-GB" sz="3200" dirty="0">
                <a:solidFill>
                  <a:srgbClr val="008080"/>
                </a:solidFill>
                <a:latin typeface="+mn-lt"/>
              </a:rPr>
              <a:t>Reclaiming Social Enterprise and the Cooperative Movement from their Neoliberal Turn</a:t>
            </a:r>
          </a:p>
          <a:p>
            <a:pPr algn="ctr"/>
            <a:endParaRPr lang="en-GB"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GB" b="1" dirty="0">
              <a:solidFill>
                <a:srgbClr val="002060"/>
              </a:solidFill>
              <a:latin typeface="+mn-lt"/>
            </a:endParaRPr>
          </a:p>
          <a:p>
            <a:pPr algn="ctr"/>
            <a:r>
              <a:rPr lang="en-GB" dirty="0">
                <a:solidFill>
                  <a:srgbClr val="008080"/>
                </a:solidFill>
                <a:latin typeface="+mn-lt"/>
              </a:rPr>
              <a:t>SHEFFIELD COOPERATIVE PARTY</a:t>
            </a:r>
          </a:p>
          <a:p>
            <a:pPr algn="ctr"/>
            <a:r>
              <a:rPr lang="en-GB" dirty="0">
                <a:solidFill>
                  <a:srgbClr val="008080"/>
                </a:solidFill>
                <a:latin typeface="+mn-lt"/>
              </a:rPr>
              <a:t>LESLIE HUCKFIELD</a:t>
            </a:r>
          </a:p>
          <a:p>
            <a:pPr algn="ctr"/>
            <a:r>
              <a:rPr lang="en-GB" dirty="0">
                <a:solidFill>
                  <a:srgbClr val="008080"/>
                </a:solidFill>
                <a:latin typeface="+mn-lt"/>
              </a:rPr>
              <a:t>THURSDAY 16 DECEMBER 2021</a:t>
            </a:r>
          </a:p>
          <a:p>
            <a:pPr algn="ctr"/>
            <a:endParaRPr lang="en-GB" b="1" dirty="0">
              <a:solidFill>
                <a:srgbClr val="0070C0"/>
              </a:solidFill>
              <a:latin typeface="+mn-lt"/>
            </a:endParaRPr>
          </a:p>
          <a:p>
            <a:pPr algn="ctr"/>
            <a:endParaRPr lang="en-GB" dirty="0">
              <a:solidFill>
                <a:srgbClr val="008080"/>
              </a:solidFill>
            </a:endParaRPr>
          </a:p>
          <a:p>
            <a:pPr algn="ctr"/>
            <a:endParaRPr lang="en-GB" dirty="0">
              <a:solidFill>
                <a:srgbClr val="008080"/>
              </a:solidFill>
            </a:endParaRPr>
          </a:p>
          <a:p>
            <a:pPr algn="ctr"/>
            <a:endParaRPr lang="en-GB" dirty="0">
              <a:solidFill>
                <a:srgbClr val="008080"/>
              </a:solidFill>
            </a:endParaRPr>
          </a:p>
        </p:txBody>
      </p:sp>
      <p:pic>
        <p:nvPicPr>
          <p:cNvPr id="1028" name="Picture 4" descr="untitled image">
            <a:extLst>
              <a:ext uri="{FF2B5EF4-FFF2-40B4-BE49-F238E27FC236}">
                <a16:creationId xmlns:a16="http://schemas.microsoft.com/office/drawing/2014/main" id="{5C4ADA10-5A3A-47AE-8C18-125B08EE633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4248" y="44624"/>
            <a:ext cx="2339752" cy="2103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5217310"/>
      </p:ext>
    </p:extLst>
  </p:cSld>
  <p:clrMapOvr>
    <a:masterClrMapping/>
  </p:clrMapOvr>
  <mc:AlternateContent xmlns:mc="http://schemas.openxmlformats.org/markup-compatibility/2006" xmlns:p14="http://schemas.microsoft.com/office/powerpoint/2010/main">
    <mc:Choice Requires="p14">
      <p:transition spd="slow" p14:dur="2000" advTm="27667"/>
    </mc:Choice>
    <mc:Fallback xmlns="">
      <p:transition spd="slow" advTm="27667"/>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38887" y="260649"/>
            <a:ext cx="8661654" cy="775354"/>
          </a:xfrm>
        </p:spPr>
        <p:txBody>
          <a:bodyPr>
            <a:normAutofit fontScale="90000"/>
          </a:bodyPr>
          <a:lstStyle/>
          <a:p>
            <a:pPr marR="0">
              <a:lnSpc>
                <a:spcPct val="90000"/>
              </a:lnSpc>
            </a:pPr>
            <a:r>
              <a:rPr lang="en-GB" sz="3200" b="0" i="0" u="none" strike="noStrike" baseline="0" dirty="0">
                <a:solidFill>
                  <a:srgbClr val="008080"/>
                </a:solidFill>
                <a:latin typeface="+mn-lt"/>
              </a:rPr>
              <a:t>Blair Breakfast Meeting </a:t>
            </a:r>
            <a:r>
              <a:rPr lang="en-GB" sz="3200" dirty="0">
                <a:solidFill>
                  <a:srgbClr val="008080"/>
                </a:solidFill>
                <a:latin typeface="+mn-lt"/>
              </a:rPr>
              <a:t>with Cooperative Movement </a:t>
            </a:r>
            <a:r>
              <a:rPr lang="en-GB" sz="3200" b="0" i="0" u="none" strike="noStrike" baseline="0" dirty="0">
                <a:solidFill>
                  <a:srgbClr val="008080"/>
                </a:solidFill>
                <a:latin typeface="+mn-lt"/>
              </a:rPr>
              <a:t>TUE 22 FEB 2002</a:t>
            </a:r>
          </a:p>
        </p:txBody>
      </p: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43459" y="836712"/>
            <a:ext cx="8657082" cy="5616624"/>
          </a:xfrm>
        </p:spPr>
        <p:txBody>
          <a:bodyPr>
            <a:normAutofit/>
          </a:bodyPr>
          <a:lstStyle/>
          <a:p>
            <a:pPr marR="0">
              <a:lnSpc>
                <a:spcPct val="90000"/>
              </a:lnSpc>
            </a:pPr>
            <a:endParaRPr lang="en-GB" sz="800" dirty="0">
              <a:effectLst/>
              <a:latin typeface="Calibri" panose="020F0502020204030204" pitchFamily="34" charset="0"/>
              <a:ea typeface="Calibri" panose="020F0502020204030204" pitchFamily="34" charset="0"/>
              <a:cs typeface="Arial" panose="020B0604020202020204" pitchFamily="34" charset="0"/>
            </a:endParaRPr>
          </a:p>
          <a:p>
            <a:pPr marL="266700" marR="540385" indent="-266700" algn="just">
              <a:spcBef>
                <a:spcPts val="1200"/>
              </a:spcBef>
              <a:spcAft>
                <a:spcPts val="1200"/>
              </a:spcAft>
              <a:tabLst>
                <a:tab pos="8343900" algn="l"/>
              </a:tabLst>
            </a:pPr>
            <a:r>
              <a:rPr lang="en-GB"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“(H)e (Blair) then sort of told them very clearly in the nicest possible way that they …that social enterprise is going to be this way.  ….. (anon) took us off into another room and then she basically put her very pointed stiletto heels in and made it quite clear what was and what was not going to be counted within social enterprise”</a:t>
            </a:r>
          </a:p>
          <a:p>
            <a:pPr marL="266700" marR="540385" indent="-266700" algn="just">
              <a:spcBef>
                <a:spcPts val="1200"/>
              </a:spcBef>
              <a:spcAft>
                <a:spcPts val="1200"/>
              </a:spcAft>
              <a:tabLst>
                <a:tab pos="8343900" algn="l"/>
              </a:tabLst>
            </a:pPr>
            <a:r>
              <a:rPr lang="en-GB"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 knew that Patricia Hewitt was very much a supporter of the coop but didn’t want the whole social enterprise agenda dominated by them. She said……there's a huge cooperative agenda here that we within the Labour Party have got to sort out, …… but don't let it overwhelm the work you're doing on social enterprise”.</a:t>
            </a:r>
          </a:p>
          <a:p>
            <a:pPr marL="0" indent="0">
              <a:lnSpc>
                <a:spcPct val="90000"/>
              </a:lnSpc>
              <a:buNone/>
            </a:pPr>
            <a:endParaRPr lang="en-GB" sz="800"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2408755732"/>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38887" y="260649"/>
            <a:ext cx="8661654" cy="775354"/>
          </a:xfrm>
        </p:spPr>
        <p:txBody>
          <a:bodyPr>
            <a:normAutofit/>
          </a:bodyPr>
          <a:lstStyle/>
          <a:p>
            <a:pPr marR="0">
              <a:lnSpc>
                <a:spcPct val="90000"/>
              </a:lnSpc>
            </a:pPr>
            <a:r>
              <a:rPr lang="en-GB" sz="3200" b="0" i="0" u="none" strike="noStrike" baseline="0" dirty="0">
                <a:solidFill>
                  <a:srgbClr val="008080"/>
                </a:solidFill>
                <a:latin typeface="+mn-lt"/>
              </a:rPr>
              <a:t>Private Finance: External Directors and Influence </a:t>
            </a:r>
          </a:p>
        </p:txBody>
      </p: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43459" y="764704"/>
            <a:ext cx="8577013" cy="5904656"/>
          </a:xfrm>
        </p:spPr>
        <p:txBody>
          <a:bodyPr>
            <a:normAutofit fontScale="92500"/>
          </a:bodyPr>
          <a:lstStyle/>
          <a:p>
            <a:pPr marR="0">
              <a:lnSpc>
                <a:spcPct val="90000"/>
              </a:lnSpc>
            </a:pPr>
            <a:endParaRPr lang="en-GB" sz="800" dirty="0">
              <a:effectLst/>
              <a:latin typeface="Calibri" panose="020F0502020204030204" pitchFamily="34" charset="0"/>
              <a:ea typeface="Calibri" panose="020F0502020204030204" pitchFamily="34" charset="0"/>
              <a:cs typeface="Arial" panose="020B0604020202020204" pitchFamily="34" charset="0"/>
            </a:endParaRPr>
          </a:p>
          <a:p>
            <a:pPr marL="87313" indent="-87313">
              <a:lnSpc>
                <a:spcPct val="90000"/>
              </a:lnSpc>
              <a:spcBef>
                <a:spcPts val="600"/>
              </a:spcBef>
              <a:spcAft>
                <a:spcPts val="1200"/>
              </a:spcAft>
            </a:pPr>
            <a:r>
              <a:rPr lang="en-GB"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“(S)ocial </a:t>
            </a:r>
            <a:r>
              <a:rPr lang="en-GB" sz="2400" u="none"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enterprises</a:t>
            </a:r>
            <a:r>
              <a:rPr lang="en-GB"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are seen as a means of driving down costs, this may be achieved only by reducing wages (or quality of service)... or by substituting free labour (volunteers or New Deal trainees) for properly paid labour” </a:t>
            </a:r>
            <a:r>
              <a:rPr lang="en-GB" sz="2400" dirty="0">
                <a:solidFill>
                  <a:srgbClr val="CC0099"/>
                </a:solidFill>
                <a:effectLst/>
                <a:latin typeface="Calibri" panose="020F0502020204030204" pitchFamily="34" charset="0"/>
                <a:ea typeface="Calibri" panose="020F0502020204030204" pitchFamily="34" charset="0"/>
              </a:rPr>
              <a:t>(Pearce 2003, 53)</a:t>
            </a:r>
            <a:r>
              <a:rPr lang="en-GB" sz="24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rPr>
              <a:t>. </a:t>
            </a:r>
          </a:p>
          <a:p>
            <a:pPr marL="87313" marR="540385" indent="-87313">
              <a:lnSpc>
                <a:spcPct val="90000"/>
              </a:lnSpc>
              <a:spcBef>
                <a:spcPts val="1200"/>
              </a:spcBef>
              <a:spcAft>
                <a:spcPts val="1200"/>
              </a:spcAft>
            </a:pPr>
            <a:r>
              <a:rPr lang="en-GB" sz="2400" dirty="0">
                <a:effectLst/>
                <a:latin typeface="Calibri" panose="020F0502020204030204" pitchFamily="34" charset="0"/>
                <a:ea typeface="Calibri" panose="020F0502020204030204" pitchFamily="34" charset="0"/>
                <a:cs typeface="Calibri" panose="020F0502020204030204" pitchFamily="34" charset="0"/>
              </a:rPr>
              <a:t> (DTI Community Interest Company proposals) </a:t>
            </a:r>
            <a:r>
              <a:rPr lang="en-GB"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made clear throughout that the aim of to stimulate the development of the social enterprise market and to encourage external private investment, equity and debt finance </a:t>
            </a:r>
            <a:endParaRPr lang="en-GB" sz="22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87313" marR="540385" indent="-87313">
              <a:lnSpc>
                <a:spcPct val="90000"/>
              </a:lnSpc>
              <a:spcBef>
                <a:spcPts val="1200"/>
              </a:spcBef>
              <a:spcAft>
                <a:spcPts val="1200"/>
              </a:spcAft>
            </a:pPr>
            <a:r>
              <a:rPr lang="en-GB"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Though dividends payable to external investors were initially capped at 20% of distributable profits, “investors’ will often expect to have an influence over the direction of the company” and there was an expectation that “substantial commercial investors may expect to appoint directors to protect their interests” </a:t>
            </a:r>
            <a:r>
              <a:rPr lang="en-GB" sz="24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(Department of Trade and Industry, 2003, pp. 15, 18, 19, 21)</a:t>
            </a:r>
          </a:p>
          <a:p>
            <a:pPr marL="87313" marR="540385" indent="-87313">
              <a:lnSpc>
                <a:spcPct val="90000"/>
              </a:lnSpc>
              <a:spcBef>
                <a:spcPts val="1200"/>
              </a:spcBef>
              <a:spcAft>
                <a:spcPts val="1200"/>
              </a:spcAft>
            </a:pPr>
            <a:r>
              <a:rPr lang="en-GB" sz="2400" dirty="0">
                <a:solidFill>
                  <a:srgbClr val="C00000"/>
                </a:solidFill>
                <a:latin typeface="Calibri" panose="020F0502020204030204" pitchFamily="34" charset="0"/>
                <a:ea typeface="Calibri" panose="020F0502020204030204" pitchFamily="34" charset="0"/>
                <a:cs typeface="Calibri" panose="020F0502020204030204" pitchFamily="34" charset="0"/>
              </a:rPr>
              <a:t>After this, social enterprise taken to the market with CICs. </a:t>
            </a:r>
            <a:endParaRPr lang="en-GB" sz="2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87313" marR="540385" indent="-87313">
              <a:lnSpc>
                <a:spcPct val="90000"/>
              </a:lnSpc>
              <a:spcBef>
                <a:spcPts val="1200"/>
              </a:spcBef>
              <a:spcAft>
                <a:spcPts val="1200"/>
              </a:spcAft>
            </a:pPr>
            <a:endParaRPr lang="en-GB" sz="2400" i="1" dirty="0">
              <a:solidFill>
                <a:srgbClr val="CC0099"/>
              </a:solidFill>
            </a:endParaRPr>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1954382876"/>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8575" y="476672"/>
            <a:ext cx="9115425" cy="6381328"/>
          </a:xfrm>
        </p:spPr>
        <p:txBody>
          <a:bodyPr/>
          <a:lstStyle/>
          <a:p>
            <a:r>
              <a:rPr lang="en-GB" sz="2400" dirty="0">
                <a:solidFill>
                  <a:srgbClr val="002060"/>
                </a:solidFill>
              </a:rPr>
              <a:t>“We’re looking for Combined Authorities, Local Enterprise Partnerships and Local Authorities to become Ownership Hub Partners to encourage and support employee and worker ownership in your region. </a:t>
            </a:r>
          </a:p>
          <a:p>
            <a:r>
              <a:rPr lang="en-GB" sz="2400" dirty="0">
                <a:solidFill>
                  <a:srgbClr val="002060"/>
                </a:solidFill>
              </a:rPr>
              <a:t>We bring funding, ownership training, advice and expertise – matched by your local connections, networks and professional knowledge. </a:t>
            </a:r>
          </a:p>
          <a:p>
            <a:r>
              <a:rPr lang="en-GB" sz="2400" dirty="0">
                <a:solidFill>
                  <a:srgbClr val="002060"/>
                </a:solidFill>
              </a:rPr>
              <a:t>Together we can lead the way in creating new business owners. Talk to us now to find out more. Email Ownership Hub Programme Manager – </a:t>
            </a:r>
            <a:r>
              <a:rPr lang="en-GB" sz="2400" dirty="0">
                <a:solidFill>
                  <a:srgbClr val="002060"/>
                </a:solidFill>
                <a:hlinkClick r:id="rId3"/>
              </a:rPr>
              <a:t>john.forbes@uk.coop</a:t>
            </a:r>
            <a:endParaRPr lang="en-GB" sz="2400" dirty="0">
              <a:solidFill>
                <a:srgbClr val="002060"/>
              </a:solidFill>
            </a:endParaRPr>
          </a:p>
          <a:p>
            <a:r>
              <a:rPr lang="en-GB" sz="2400" dirty="0">
                <a:solidFill>
                  <a:srgbClr val="CC0099"/>
                </a:solidFill>
              </a:rPr>
              <a:t>https://www.uk.coop/start-new-co-op/support/start-worker-co-op/ownership-hub</a:t>
            </a:r>
          </a:p>
          <a:p>
            <a:pPr>
              <a:defRPr/>
            </a:pPr>
            <a:r>
              <a:rPr lang="en-GB" sz="2400" i="0" dirty="0">
                <a:solidFill>
                  <a:srgbClr val="3D3D3B"/>
                </a:solidFill>
                <a:effectLst/>
              </a:rPr>
              <a:t>Joint project between Co-operatives UK and Employee Ownership Association supports </a:t>
            </a:r>
            <a:r>
              <a:rPr lang="en-GB" sz="2400" i="0" dirty="0">
                <a:solidFill>
                  <a:srgbClr val="3D3D3B"/>
                </a:solidFill>
                <a:effectLst/>
                <a:hlinkClick r:id="rId4"/>
              </a:rPr>
              <a:t>#1MillionOwners campaign</a:t>
            </a:r>
            <a:r>
              <a:rPr lang="en-GB" sz="2400" i="0" dirty="0">
                <a:solidFill>
                  <a:srgbClr val="3D3D3B"/>
                </a:solidFill>
                <a:effectLst/>
              </a:rPr>
              <a:t> which aims create one million owners in UK by 2030.</a:t>
            </a:r>
          </a:p>
          <a:p>
            <a:pPr>
              <a:defRPr/>
            </a:pPr>
            <a:r>
              <a:rPr lang="en-GB" sz="2400" dirty="0">
                <a:solidFill>
                  <a:srgbClr val="CC0099"/>
                </a:solidFill>
              </a:rPr>
              <a:t>https://www.ownershiphub.uk/ownership-hub</a:t>
            </a:r>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GB"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8575" y="0"/>
            <a:ext cx="9086850" cy="476672"/>
          </a:xfrm>
        </p:spPr>
        <p:txBody>
          <a:bodyPr/>
          <a:lstStyle/>
          <a:p>
            <a:pPr eaLnBrk="1" hangingPunct="1"/>
            <a:r>
              <a:rPr lang="en-GB" altLang="en-US" sz="3200" dirty="0">
                <a:solidFill>
                  <a:srgbClr val="008080"/>
                </a:solidFill>
              </a:rPr>
              <a:t>Ownership Hubs: ‘Help Us to Form a Coop’</a:t>
            </a:r>
          </a:p>
        </p:txBody>
      </p:sp>
    </p:spTree>
    <p:extLst>
      <p:ext uri="{BB962C8B-B14F-4D97-AF65-F5344CB8AC3E}">
        <p14:creationId xmlns:p14="http://schemas.microsoft.com/office/powerpoint/2010/main" val="2100402728"/>
      </p:ext>
    </p:extLst>
  </p:cSld>
  <p:clrMapOvr>
    <a:masterClrMapping/>
  </p:clrMapOvr>
  <mc:AlternateContent xmlns:mc="http://schemas.openxmlformats.org/markup-compatibility/2006" xmlns:p14="http://schemas.microsoft.com/office/powerpoint/2010/main">
    <mc:Choice Requires="p14">
      <p:transition spd="slow" p14:dur="2000" advTm="26911"/>
    </mc:Choice>
    <mc:Fallback xmlns="">
      <p:transition spd="slow" advTm="26911"/>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C8F15-2C20-4FB7-9752-D6F16B81C3A8}"/>
              </a:ext>
            </a:extLst>
          </p:cNvPr>
          <p:cNvSpPr>
            <a:spLocks noGrp="1"/>
          </p:cNvSpPr>
          <p:nvPr>
            <p:ph type="title"/>
          </p:nvPr>
        </p:nvSpPr>
        <p:spPr>
          <a:xfrm>
            <a:off x="457200" y="116632"/>
            <a:ext cx="8229600" cy="360040"/>
          </a:xfrm>
        </p:spPr>
        <p:txBody>
          <a:bodyPr/>
          <a:lstStyle/>
          <a:p>
            <a:r>
              <a:rPr lang="en-GB" sz="3200" dirty="0">
                <a:solidFill>
                  <a:srgbClr val="008080"/>
                </a:solidFill>
              </a:rPr>
              <a:t>Employee Ownership by the Promoters </a:t>
            </a:r>
          </a:p>
        </p:txBody>
      </p:sp>
      <p:sp>
        <p:nvSpPr>
          <p:cNvPr id="3" name="Content Placeholder 2">
            <a:extLst>
              <a:ext uri="{FF2B5EF4-FFF2-40B4-BE49-F238E27FC236}">
                <a16:creationId xmlns:a16="http://schemas.microsoft.com/office/drawing/2014/main" id="{30AEC469-4DEC-4495-8626-4A02E8BD5002}"/>
              </a:ext>
            </a:extLst>
          </p:cNvPr>
          <p:cNvSpPr>
            <a:spLocks noGrp="1"/>
          </p:cNvSpPr>
          <p:nvPr>
            <p:ph idx="1"/>
          </p:nvPr>
        </p:nvSpPr>
        <p:spPr>
          <a:xfrm>
            <a:off x="0" y="548680"/>
            <a:ext cx="9144000" cy="6309320"/>
          </a:xfrm>
        </p:spPr>
        <p:txBody>
          <a:bodyPr/>
          <a:lstStyle/>
          <a:p>
            <a:pPr marL="0" indent="0" algn="just">
              <a:spcBef>
                <a:spcPts val="0"/>
              </a:spcBef>
              <a:spcAft>
                <a:spcPts val="0"/>
              </a:spcAft>
              <a:buNone/>
            </a:pPr>
            <a:endParaRPr lang="en-GB" sz="2400" u="sn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indent="0" algn="just">
              <a:spcBef>
                <a:spcPts val="0"/>
              </a:spcBef>
              <a:spcAft>
                <a:spcPts val="0"/>
              </a:spcAft>
              <a:buNone/>
            </a:pPr>
            <a:r>
              <a:rPr lang="en-GB" sz="2400"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Employees Ownership – with the main motive - succession. </a:t>
            </a:r>
          </a:p>
          <a:p>
            <a:pPr marL="0" indent="0" algn="just">
              <a:spcBef>
                <a:spcPts val="0"/>
              </a:spcBef>
              <a:spcAft>
                <a:spcPts val="0"/>
              </a:spcAft>
            </a:pPr>
            <a:endParaRPr lang="en-GB" sz="1000" b="0" i="0" dirty="0">
              <a:solidFill>
                <a:srgbClr val="000000"/>
              </a:solidFill>
              <a:effectLst/>
              <a:latin typeface="+mj-lt"/>
            </a:endParaRPr>
          </a:p>
          <a:p>
            <a:pPr marL="0" indent="0" algn="just">
              <a:spcBef>
                <a:spcPts val="0"/>
              </a:spcBef>
              <a:spcAft>
                <a:spcPts val="0"/>
              </a:spcAft>
            </a:pPr>
            <a:r>
              <a:rPr lang="en-GB" sz="2400" b="0" i="0" dirty="0">
                <a:solidFill>
                  <a:srgbClr val="000000"/>
                </a:solidFill>
                <a:effectLst/>
              </a:rPr>
              <a:t>“</a:t>
            </a:r>
            <a:r>
              <a:rPr lang="en-GB" sz="2400" b="0" i="0" dirty="0">
                <a:solidFill>
                  <a:srgbClr val="002060"/>
                </a:solidFill>
                <a:effectLst/>
              </a:rPr>
              <a:t>Baxendale story about employee ownership succession. </a:t>
            </a:r>
          </a:p>
          <a:p>
            <a:pPr marL="0" indent="0" algn="just">
              <a:spcBef>
                <a:spcPts val="0"/>
              </a:spcBef>
              <a:spcAft>
                <a:spcPts val="0"/>
              </a:spcAft>
            </a:pPr>
            <a:endParaRPr lang="en-GB" sz="2400" dirty="0">
              <a:solidFill>
                <a:srgbClr val="002060"/>
              </a:solidFill>
            </a:endParaRPr>
          </a:p>
          <a:p>
            <a:pPr marL="0" indent="0" algn="just">
              <a:spcBef>
                <a:spcPts val="0"/>
              </a:spcBef>
              <a:spcAft>
                <a:spcPts val="0"/>
              </a:spcAft>
            </a:pPr>
            <a:r>
              <a:rPr lang="en-GB" sz="2400" b="0" i="0" dirty="0">
                <a:solidFill>
                  <a:srgbClr val="002060"/>
                </a:solidFill>
                <a:effectLst/>
              </a:rPr>
              <a:t>Many reasons for businesses to become employee owned, often arrived at due to owners nearing retirement age and seeking solutions to exit company without obliterating their hard work</a:t>
            </a:r>
          </a:p>
          <a:p>
            <a:pPr marL="0" indent="0" algn="just">
              <a:spcBef>
                <a:spcPts val="0"/>
              </a:spcBef>
              <a:spcAft>
                <a:spcPts val="0"/>
              </a:spcAft>
            </a:pPr>
            <a:endParaRPr lang="en-GB" sz="2400" b="0" i="0" dirty="0">
              <a:solidFill>
                <a:srgbClr val="002060"/>
              </a:solidFill>
              <a:effectLst/>
            </a:endParaRPr>
          </a:p>
          <a:p>
            <a:pPr marL="0" indent="0" algn="just">
              <a:spcBef>
                <a:spcPts val="0"/>
              </a:spcBef>
              <a:spcAft>
                <a:spcPts val="0"/>
              </a:spcAft>
            </a:pPr>
            <a:r>
              <a:rPr lang="en-GB" sz="2400" b="0" i="0" dirty="0">
                <a:solidFill>
                  <a:srgbClr val="002060"/>
                </a:solidFill>
                <a:effectLst/>
              </a:rPr>
              <a:t>Tax breaks Finance Act 2014 – when sell to Employee Ownership Trust (EOT), tax gains for seller – exemption from capital gains tax – and employees, receive up to £3,600 tax-free every year.</a:t>
            </a:r>
          </a:p>
          <a:p>
            <a:pPr marL="0" indent="0" algn="just">
              <a:spcBef>
                <a:spcPts val="0"/>
              </a:spcBef>
              <a:spcAft>
                <a:spcPts val="0"/>
              </a:spcAft>
              <a:buNone/>
            </a:pPr>
            <a:endParaRPr lang="en-GB" sz="2400" b="0" i="0" dirty="0">
              <a:solidFill>
                <a:srgbClr val="002060"/>
              </a:solidFill>
              <a:effectLst/>
            </a:endParaRPr>
          </a:p>
          <a:p>
            <a:pPr marL="0" indent="0" algn="just">
              <a:spcBef>
                <a:spcPts val="0"/>
              </a:spcBef>
              <a:spcAft>
                <a:spcPts val="0"/>
              </a:spcAft>
              <a:buNone/>
            </a:pPr>
            <a:r>
              <a:rPr lang="en-GB"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hlinkClick r:id="rId2"/>
              </a:rPr>
              <a:t>https://www.baxendale.co.uk/employee-ownership-benefits/</a:t>
            </a:r>
            <a:endParaRPr lang="en-GB"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indent="0" algn="just">
              <a:spcBef>
                <a:spcPts val="0"/>
              </a:spcBef>
              <a:spcAft>
                <a:spcPts val="0"/>
              </a:spcAft>
              <a:buNone/>
            </a:pPr>
            <a:endParaRPr lang="en-GB"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algn="just">
              <a:spcBef>
                <a:spcPts val="0"/>
              </a:spcBef>
              <a:spcAft>
                <a:spcPts val="0"/>
              </a:spcAft>
            </a:pPr>
            <a:endParaRPr lang="en-GB" sz="9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88900" indent="-88900" algn="just">
              <a:spcBef>
                <a:spcPts val="0"/>
              </a:spcBef>
              <a:spcAft>
                <a:spcPts val="0"/>
              </a:spcAft>
            </a:pPr>
            <a:r>
              <a:rPr lang="en-GB" sz="2400" dirty="0" err="1">
                <a:solidFill>
                  <a:srgbClr val="C00000"/>
                </a:solidFill>
                <a:latin typeface="Calibri" panose="020F0502020204030204" pitchFamily="34" charset="0"/>
                <a:ea typeface="Times New Roman" panose="02020603050405020304" pitchFamily="18" charset="0"/>
                <a:cs typeface="Times New Roman" panose="02020603050405020304" pitchFamily="18" charset="0"/>
              </a:rPr>
              <a:t>Baxendales</a:t>
            </a:r>
            <a:r>
              <a:rPr lang="en-GB" sz="2400"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 a Certified B Corp. Social Enterprise UK Supporting Member </a:t>
            </a:r>
          </a:p>
          <a:p>
            <a:pPr marL="0" indent="0" algn="just">
              <a:spcBef>
                <a:spcPts val="1200"/>
              </a:spcBef>
              <a:spcAft>
                <a:spcPts val="1200"/>
              </a:spcAft>
              <a:buNone/>
            </a:pPr>
            <a:endParaRPr lang="en-GB" dirty="0"/>
          </a:p>
        </p:txBody>
      </p:sp>
    </p:spTree>
    <p:extLst>
      <p:ext uri="{BB962C8B-B14F-4D97-AF65-F5344CB8AC3E}">
        <p14:creationId xmlns:p14="http://schemas.microsoft.com/office/powerpoint/2010/main" val="3751110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8575" y="506784"/>
            <a:ext cx="9115425" cy="6351216"/>
          </a:xfrm>
        </p:spPr>
        <p:txBody>
          <a:bodyPr/>
          <a:lstStyle/>
          <a:p>
            <a:pPr marL="0" indent="0">
              <a:spcBef>
                <a:spcPts val="0"/>
              </a:spcBef>
              <a:spcAft>
                <a:spcPts val="0"/>
              </a:spcAft>
            </a:pPr>
            <a:r>
              <a:rPr lang="en-GB" sz="2400" b="1" dirty="0">
                <a:solidFill>
                  <a:srgbClr val="C00000"/>
                </a:solidFill>
                <a:effectLst/>
                <a:latin typeface="Calibri" panose="020F0502020204030204" pitchFamily="34" charset="0"/>
                <a:cs typeface="Arial" panose="020B0604020202020204" pitchFamily="34" charset="0"/>
              </a:rPr>
              <a:t>Labour Party Proposal </a:t>
            </a:r>
          </a:p>
          <a:p>
            <a:pPr marL="0" indent="0" algn="just">
              <a:spcBef>
                <a:spcPts val="0"/>
              </a:spcBef>
              <a:spcAft>
                <a:spcPts val="0"/>
              </a:spcAft>
            </a:pPr>
            <a:r>
              <a:rPr lang="en-GB"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‘Inclusive Ownership Funds’ in 2019 manifesto. Large companies required to issue 1% new shares annually, for 10 years, held by worker managed trust and pay dividends, gradually diluting capital ownership. </a:t>
            </a:r>
          </a:p>
          <a:p>
            <a:pPr marL="0" indent="0" algn="just">
              <a:spcBef>
                <a:spcPts val="0"/>
              </a:spcBef>
              <a:spcAft>
                <a:spcPts val="0"/>
              </a:spcAft>
              <a:buNone/>
            </a:pPr>
            <a:endParaRPr lang="en-GB" sz="1000" b="1" dirty="0">
              <a:solidFill>
                <a:srgbClr val="C00000"/>
              </a:solidFill>
              <a:effectLst/>
              <a:latin typeface="Calibri" panose="020F0502020204030204" pitchFamily="34" charset="0"/>
              <a:cs typeface="Arial" panose="020B0604020202020204" pitchFamily="34" charset="0"/>
            </a:endParaRPr>
          </a:p>
          <a:p>
            <a:pPr marL="0" indent="0" algn="just">
              <a:spcBef>
                <a:spcPts val="0"/>
              </a:spcBef>
              <a:spcAft>
                <a:spcPts val="0"/>
              </a:spcAft>
              <a:buNone/>
            </a:pPr>
            <a:r>
              <a:rPr lang="en-GB" sz="2400" b="1" dirty="0">
                <a:solidFill>
                  <a:srgbClr val="C00000"/>
                </a:solidFill>
                <a:effectLst/>
                <a:latin typeface="Calibri" panose="020F0502020204030204" pitchFamily="34" charset="0"/>
                <a:cs typeface="Arial" panose="020B0604020202020204" pitchFamily="34" charset="0"/>
              </a:rPr>
              <a:t>Other Proposals</a:t>
            </a:r>
            <a:endParaRPr lang="en-GB" sz="2400" b="1" dirty="0">
              <a:solidFill>
                <a:srgbClr val="002060"/>
              </a:solidFill>
              <a:effectLst/>
              <a:latin typeface="Calibri" panose="020F0502020204030204" pitchFamily="34" charset="0"/>
              <a:cs typeface="Arial" panose="020B0604020202020204" pitchFamily="34" charset="0"/>
            </a:endParaRPr>
          </a:p>
          <a:p>
            <a:pPr marL="177800" indent="-177800" algn="just">
              <a:spcBef>
                <a:spcPts val="0"/>
              </a:spcBef>
              <a:spcAft>
                <a:spcPts val="0"/>
              </a:spcAft>
            </a:pPr>
            <a:r>
              <a:rPr lang="en-GB"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Dow (2018, 2003): subsidising buyout by public sector banks. </a:t>
            </a:r>
          </a:p>
          <a:p>
            <a:pPr marL="177800" indent="-177800" algn="just">
              <a:spcBef>
                <a:spcPts val="0"/>
              </a:spcBef>
              <a:spcAft>
                <a:spcPts val="0"/>
              </a:spcAft>
            </a:pPr>
            <a:r>
              <a:rPr lang="en-GB"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Groot and van der Linde (2017) public support for LMF start-ups. </a:t>
            </a:r>
          </a:p>
          <a:p>
            <a:pPr marL="177800" indent="-177800" algn="just">
              <a:spcBef>
                <a:spcPts val="0"/>
              </a:spcBef>
              <a:spcAft>
                <a:spcPts val="0"/>
              </a:spcAft>
            </a:pPr>
            <a:endParaRPr lang="en-GB" sz="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77800" indent="-177800" algn="just">
              <a:spcBef>
                <a:spcPts val="0"/>
              </a:spcBef>
              <a:spcAft>
                <a:spcPts val="0"/>
              </a:spcAft>
            </a:pPr>
            <a:r>
              <a:rPr lang="en-GB"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“Suggest extending co-determination for economic democracy and subsidised surplus sharing in employment relationship, complemented by radical redistributive tax. </a:t>
            </a:r>
            <a:r>
              <a:rPr lang="en-GB" sz="24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(Fitzroy &amp; Nolan, 2020, pp. 14, 18, 20)</a:t>
            </a:r>
            <a:endParaRPr lang="en-GB" sz="24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177800" indent="-177800"/>
            <a:r>
              <a:rPr lang="en-GB"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Mondragon and Lega groups oﬀer </a:t>
            </a:r>
            <a:r>
              <a:rPr lang="en-GB" sz="2400" dirty="0" err="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startup</a:t>
            </a:r>
            <a:r>
              <a:rPr lang="en-GB"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ﬁnance for workers to establish new LMFs, with technical and risk management services. Through rules requiring collective reserves and to limit ﬁrm size to maintain democratic control in each ﬁrm, capital tends to ﬂow from individual ﬁrms to worker-controlled institutions and to new LMFs. </a:t>
            </a:r>
          </a:p>
          <a:p>
            <a:pPr marL="0" indent="0">
              <a:buNone/>
            </a:pPr>
            <a:r>
              <a:rPr lang="en-GB" sz="24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(Dow, 2018, p. 384)</a:t>
            </a:r>
            <a:endParaRPr lang="en-GB" sz="24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l"/>
            <a:endParaRPr lang="en-GB" sz="1200" b="0" i="0" dirty="0">
              <a:solidFill>
                <a:srgbClr val="000000"/>
              </a:solidFill>
              <a:effectLst/>
              <a:latin typeface="Palatino LT W01 Roman"/>
            </a:endParaRPr>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719683"/>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8575" y="115888"/>
            <a:ext cx="9086850" cy="432792"/>
          </a:xfrm>
        </p:spPr>
        <p:txBody>
          <a:bodyPr/>
          <a:lstStyle/>
          <a:p>
            <a:pPr eaLnBrk="1" hangingPunct="1"/>
            <a:r>
              <a:rPr lang="en-GB" altLang="en-US" sz="3200" dirty="0">
                <a:solidFill>
                  <a:srgbClr val="008080"/>
                </a:solidFill>
              </a:rPr>
              <a:t>Employee Ownership – What’s Really Needed </a:t>
            </a:r>
          </a:p>
        </p:txBody>
      </p:sp>
    </p:spTree>
    <p:extLst>
      <p:ext uri="{BB962C8B-B14F-4D97-AF65-F5344CB8AC3E}">
        <p14:creationId xmlns:p14="http://schemas.microsoft.com/office/powerpoint/2010/main" val="4161598394"/>
      </p:ext>
    </p:extLst>
  </p:cSld>
  <p:clrMapOvr>
    <a:masterClrMapping/>
  </p:clrMapOvr>
  <mc:AlternateContent xmlns:mc="http://schemas.openxmlformats.org/markup-compatibility/2006" xmlns:p14="http://schemas.microsoft.com/office/powerpoint/2010/main">
    <mc:Choice Requires="p14">
      <p:transition spd="slow" p14:dur="2000" advTm="26911"/>
    </mc:Choice>
    <mc:Fallback xmlns="">
      <p:transition spd="slow" advTm="26911"/>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8575" y="506784"/>
            <a:ext cx="9115425" cy="6351216"/>
          </a:xfrm>
        </p:spPr>
        <p:txBody>
          <a:bodyPr/>
          <a:lstStyle/>
          <a:p>
            <a:pPr algn="just">
              <a:spcBef>
                <a:spcPts val="1200"/>
              </a:spcBef>
              <a:spcAft>
                <a:spcPts val="1200"/>
              </a:spcAft>
            </a:pPr>
            <a:r>
              <a:rPr lang="en-GB"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2018 UK Cooperative Party proposed cooperative and community sector should play more prominent role in UK energy system</a:t>
            </a:r>
          </a:p>
          <a:p>
            <a:pPr algn="just">
              <a:spcBef>
                <a:spcPts val="1200"/>
              </a:spcBef>
              <a:spcAft>
                <a:spcPts val="1200"/>
              </a:spcAft>
            </a:pPr>
            <a:r>
              <a:rPr lang="en-GB" sz="24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Presented </a:t>
            </a:r>
            <a:r>
              <a:rPr lang="en-GB"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as an alternative to public ownership position supported unanimously by the Trades Union Congress </a:t>
            </a:r>
          </a:p>
          <a:p>
            <a:pPr algn="just">
              <a:spcBef>
                <a:spcPts val="1200"/>
              </a:spcBef>
              <a:spcAft>
                <a:spcPts val="1200"/>
              </a:spcAft>
            </a:pPr>
            <a:r>
              <a:rPr lang="en-GB"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Report concluded: “Policies which support and enable a greater number and larger scale of community, co-operative and municipal energy projects to start-up and succeed is a more appropriate solution to public ownership in this sector.” </a:t>
            </a:r>
          </a:p>
          <a:p>
            <a:pPr algn="just">
              <a:spcBef>
                <a:spcPts val="1200"/>
              </a:spcBef>
              <a:spcAft>
                <a:spcPts val="1200"/>
              </a:spcAft>
            </a:pPr>
            <a:r>
              <a:rPr lang="en-GB"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Energy supply should change to more diverse market in which “customers have a genuine choice between community, municipal and co-operative suppliers, or can club together to collectively purchase their energy directly from a newly transparent wholesale market.”</a:t>
            </a:r>
          </a:p>
          <a:p>
            <a:pPr marL="0" indent="0">
              <a:buNone/>
            </a:pPr>
            <a:r>
              <a:rPr lang="en-GB" sz="24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(Birley, Fortune, April 2018)</a:t>
            </a:r>
            <a:endParaRPr lang="en-GB" sz="24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l"/>
            <a:endParaRPr lang="en-GB" sz="1200" b="0" i="0" dirty="0">
              <a:solidFill>
                <a:srgbClr val="000000"/>
              </a:solidFill>
              <a:effectLst/>
              <a:latin typeface="Palatino LT W01 Roman"/>
            </a:endParaRPr>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719683"/>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8575" y="115888"/>
            <a:ext cx="9086850" cy="432792"/>
          </a:xfrm>
        </p:spPr>
        <p:txBody>
          <a:bodyPr/>
          <a:lstStyle/>
          <a:p>
            <a:pPr eaLnBrk="1" hangingPunct="1"/>
            <a:r>
              <a:rPr lang="en-GB" altLang="en-US" sz="3200" dirty="0">
                <a:solidFill>
                  <a:srgbClr val="008080"/>
                </a:solidFill>
              </a:rPr>
              <a:t>Community Energy within the Market! </a:t>
            </a:r>
          </a:p>
        </p:txBody>
      </p:sp>
    </p:spTree>
    <p:extLst>
      <p:ext uri="{BB962C8B-B14F-4D97-AF65-F5344CB8AC3E}">
        <p14:creationId xmlns:p14="http://schemas.microsoft.com/office/powerpoint/2010/main" val="2722222217"/>
      </p:ext>
    </p:extLst>
  </p:cSld>
  <p:clrMapOvr>
    <a:masterClrMapping/>
  </p:clrMapOvr>
  <mc:AlternateContent xmlns:mc="http://schemas.openxmlformats.org/markup-compatibility/2006">
    <mc:Choice xmlns:p14="http://schemas.microsoft.com/office/powerpoint/2010/main" Requires="p14">
      <p:transition spd="slow" p14:dur="2000" advTm="26911"/>
    </mc:Choice>
    <mc:Fallback>
      <p:transition spd="slow" advTm="26911"/>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6" name="Rectangle 15">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0050" y="465745"/>
            <a:ext cx="8343900" cy="563943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397765" y="465745"/>
            <a:ext cx="2695193" cy="5639435"/>
          </a:xfrm>
        </p:spPr>
        <p:txBody>
          <a:bodyPr>
            <a:normAutofit/>
          </a:bodyPr>
          <a:lstStyle/>
          <a:p>
            <a:pPr algn="r" fontAlgn="base">
              <a:lnSpc>
                <a:spcPct val="90000"/>
              </a:lnSpc>
            </a:pPr>
            <a:r>
              <a:rPr lang="en-GB" sz="3200" dirty="0">
                <a:solidFill>
                  <a:srgbClr val="008080"/>
                </a:solidFill>
                <a:latin typeface="Calibri" panose="020F0502020204030204" pitchFamily="34" charset="0"/>
                <a:cs typeface="Calibri" panose="020F0502020204030204" pitchFamily="34" charset="0"/>
              </a:rPr>
              <a:t>Consequence and Conclusion </a:t>
            </a:r>
            <a:endParaRPr lang="en-GB" sz="3200" b="0" i="0" dirty="0">
              <a:solidFill>
                <a:srgbClr val="008080"/>
              </a:solidFill>
              <a:effectLst/>
              <a:latin typeface="Calibri" panose="020F0502020204030204" pitchFamily="34" charset="0"/>
              <a:cs typeface="Calibri" panose="020F0502020204030204" pitchFamily="34" charset="0"/>
            </a:endParaRPr>
          </a:p>
        </p:txBody>
      </p:sp>
      <p:cxnSp>
        <p:nvCxnSpPr>
          <p:cNvPr id="18" name="Straight Connector 17">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3419872" y="465745"/>
            <a:ext cx="5324078" cy="5639435"/>
          </a:xfrm>
        </p:spPr>
        <p:txBody>
          <a:bodyPr anchor="ctr">
            <a:normAutofit fontScale="92500" lnSpcReduction="10000"/>
          </a:bodyPr>
          <a:lstStyle/>
          <a:p>
            <a:pPr>
              <a:lnSpc>
                <a:spcPct val="90000"/>
              </a:lnSpc>
            </a:pPr>
            <a:endParaRPr lang="en-GB" sz="2000" b="0" i="0" dirty="0">
              <a:effectLst/>
            </a:endParaRPr>
          </a:p>
          <a:p>
            <a:pPr>
              <a:lnSpc>
                <a:spcPct val="90000"/>
              </a:lnSpc>
            </a:pPr>
            <a:endParaRPr lang="en-GB" sz="2000" dirty="0"/>
          </a:p>
          <a:p>
            <a:pPr>
              <a:lnSpc>
                <a:spcPct val="90000"/>
              </a:lnSpc>
            </a:pPr>
            <a:endParaRPr lang="en-GB" sz="2400" b="0" i="0" dirty="0">
              <a:effectLst/>
            </a:endParaRPr>
          </a:p>
          <a:p>
            <a:pPr>
              <a:lnSpc>
                <a:spcPct val="90000"/>
              </a:lnSpc>
            </a:pPr>
            <a:r>
              <a:rPr lang="en-GB" sz="2400" b="0" i="0" dirty="0">
                <a:effectLst/>
              </a:rPr>
              <a:t>Destroying civil society when smaller organisations critical during COVID</a:t>
            </a:r>
          </a:p>
          <a:p>
            <a:pPr>
              <a:lnSpc>
                <a:spcPct val="90000"/>
              </a:lnSpc>
            </a:pPr>
            <a:endParaRPr lang="en-GB" sz="2400" b="0" i="0" dirty="0">
              <a:effectLst/>
            </a:endParaRPr>
          </a:p>
          <a:p>
            <a:pPr>
              <a:lnSpc>
                <a:spcPct val="90000"/>
              </a:lnSpc>
            </a:pPr>
            <a:r>
              <a:rPr lang="en-GB" sz="2400" b="0" i="0" dirty="0">
                <a:effectLst/>
              </a:rPr>
              <a:t>Destroying local democracy and accountability </a:t>
            </a:r>
          </a:p>
          <a:p>
            <a:pPr>
              <a:lnSpc>
                <a:spcPct val="90000"/>
              </a:lnSpc>
            </a:pPr>
            <a:endParaRPr lang="en-GB" sz="2400" dirty="0"/>
          </a:p>
          <a:p>
            <a:pPr>
              <a:lnSpc>
                <a:spcPct val="90000"/>
              </a:lnSpc>
            </a:pPr>
            <a:r>
              <a:rPr lang="en-GB" sz="2400" b="0" i="0" dirty="0">
                <a:effectLst/>
              </a:rPr>
              <a:t>No recognition that community defence organisations and local social economy now abandoned to market </a:t>
            </a:r>
          </a:p>
          <a:p>
            <a:pPr>
              <a:lnSpc>
                <a:spcPct val="90000"/>
              </a:lnSpc>
            </a:pPr>
            <a:endParaRPr lang="en-GB" sz="2400" dirty="0"/>
          </a:p>
          <a:p>
            <a:pPr>
              <a:lnSpc>
                <a:spcPct val="90000"/>
              </a:lnSpc>
            </a:pPr>
            <a:r>
              <a:rPr lang="en-GB" sz="2400" dirty="0">
                <a:solidFill>
                  <a:srgbClr val="C00000"/>
                </a:solidFill>
              </a:rPr>
              <a:t>Able to claim social enterprise as an alternative to capitalism and neoliberalism rather than its essential agent</a:t>
            </a:r>
          </a:p>
          <a:p>
            <a:pPr>
              <a:lnSpc>
                <a:spcPct val="90000"/>
              </a:lnSpc>
            </a:pPr>
            <a:endParaRPr lang="en-GB" sz="2400" dirty="0"/>
          </a:p>
          <a:p>
            <a:pPr marL="449263" indent="-92075">
              <a:lnSpc>
                <a:spcPct val="90000"/>
              </a:lnSpc>
              <a:buFont typeface="Symbol" panose="05050102010706020507" pitchFamily="18" charset="2"/>
              <a:buChar char="-"/>
            </a:pPr>
            <a:endParaRPr lang="en-GB" sz="1300" dirty="0"/>
          </a:p>
          <a:p>
            <a:pPr>
              <a:lnSpc>
                <a:spcPct val="90000"/>
              </a:lnSpc>
            </a:pPr>
            <a:endParaRPr lang="en-GB" sz="1300" dirty="0"/>
          </a:p>
          <a:p>
            <a:pPr>
              <a:lnSpc>
                <a:spcPct val="90000"/>
              </a:lnSpc>
              <a:defRPr/>
            </a:pPr>
            <a:endParaRPr lang="en-GB" sz="1300" i="1"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3945841198"/>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8575" y="836712"/>
            <a:ext cx="9115425" cy="6021288"/>
          </a:xfrm>
        </p:spPr>
        <p:txBody>
          <a:bodyPr/>
          <a:lstStyle/>
          <a:p>
            <a:pPr algn="l"/>
            <a:endParaRPr lang="en-GB" sz="2400" b="0" i="0" dirty="0">
              <a:solidFill>
                <a:srgbClr val="0070C0"/>
              </a:solidFill>
              <a:effectLst/>
            </a:endParaRPr>
          </a:p>
          <a:p>
            <a:pPr marL="984250" indent="-625475">
              <a:buFont typeface="Calibri" panose="020F0502020204030204" pitchFamily="34" charset="0"/>
              <a:buChar char="—"/>
              <a:defRPr/>
            </a:pPr>
            <a:endParaRPr lang="en-GB" dirty="0"/>
          </a:p>
          <a:p>
            <a:pPr marL="984250" indent="-625475">
              <a:buFont typeface="Calibri" panose="020F0502020204030204" pitchFamily="34" charset="0"/>
              <a:buChar char="—"/>
              <a:defRPr/>
            </a:pPr>
            <a:r>
              <a:rPr lang="en-GB" dirty="0"/>
              <a:t>Leslie Huckfield</a:t>
            </a:r>
          </a:p>
          <a:p>
            <a:pPr marL="984250" indent="-625475">
              <a:buFont typeface="Calibri" panose="020F0502020204030204" pitchFamily="34" charset="0"/>
              <a:buChar char="—"/>
              <a:defRPr/>
            </a:pPr>
            <a:r>
              <a:rPr lang="en-GB" dirty="0">
                <a:hlinkClick r:id="rId3"/>
              </a:rPr>
              <a:t>les@huckfield.com</a:t>
            </a:r>
            <a:endParaRPr lang="en-GB" dirty="0"/>
          </a:p>
          <a:p>
            <a:pPr marL="984250" indent="-625475">
              <a:buFont typeface="Calibri" panose="020F0502020204030204" pitchFamily="34" charset="0"/>
              <a:buChar char="—"/>
              <a:defRPr/>
            </a:pPr>
            <a:endParaRPr lang="en-GB" dirty="0"/>
          </a:p>
          <a:p>
            <a:pPr marL="358775" indent="0">
              <a:buNone/>
              <a:defRPr/>
            </a:pPr>
            <a:r>
              <a:rPr lang="en-GB" dirty="0">
                <a:hlinkClick r:id="rId4"/>
              </a:rPr>
              <a:t>This presentation on Les </a:t>
            </a:r>
            <a:r>
              <a:rPr lang="en-GB" dirty="0" err="1">
                <a:hlinkClick r:id="rId4"/>
              </a:rPr>
              <a:t>Huckfield’s</a:t>
            </a:r>
            <a:r>
              <a:rPr lang="en-GB" dirty="0">
                <a:hlinkClick r:id="rId4"/>
              </a:rPr>
              <a:t> site: </a:t>
            </a:r>
          </a:p>
          <a:p>
            <a:pPr marL="358775" indent="0">
              <a:buNone/>
              <a:defRPr/>
            </a:pPr>
            <a:endParaRPr lang="en-GB" dirty="0">
              <a:hlinkClick r:id="rId4"/>
            </a:endParaRPr>
          </a:p>
          <a:p>
            <a:pPr marL="358775" indent="0">
              <a:buNone/>
              <a:defRPr/>
            </a:pPr>
            <a:endParaRPr lang="en-GB" dirty="0">
              <a:hlinkClick r:id="rId4"/>
            </a:endParaRPr>
          </a:p>
          <a:p>
            <a:pPr marL="984250" indent="-625475">
              <a:buFont typeface="Calibri" panose="020F0502020204030204" pitchFamily="34" charset="0"/>
              <a:buChar char="—"/>
              <a:defRPr/>
            </a:pPr>
            <a:r>
              <a:rPr lang="en-GB" dirty="0">
                <a:hlinkClick r:id="rId4"/>
              </a:rPr>
              <a:t>www.huckfield.com</a:t>
            </a:r>
            <a:endParaRPr lang="en-GB" dirty="0"/>
          </a:p>
          <a:p>
            <a:pPr>
              <a:defRPr/>
            </a:pPr>
            <a:endParaRPr lang="en-GB" i="1"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8575" y="0"/>
            <a:ext cx="9086850" cy="764704"/>
          </a:xfrm>
        </p:spPr>
        <p:txBody>
          <a:bodyPr/>
          <a:lstStyle/>
          <a:p>
            <a:pPr fontAlgn="base"/>
            <a:r>
              <a:rPr lang="en-GB" sz="3200" dirty="0">
                <a:solidFill>
                  <a:srgbClr val="008080"/>
                </a:solidFill>
                <a:latin typeface="Calibri" panose="020F0502020204030204" pitchFamily="34" charset="0"/>
                <a:cs typeface="Calibri" panose="020F0502020204030204" pitchFamily="34" charset="0"/>
              </a:rPr>
              <a:t>Thank you. Questions and Discussion Please</a:t>
            </a:r>
            <a:endParaRPr lang="en-GB" sz="3200" b="0" i="0" dirty="0">
              <a:solidFill>
                <a:srgbClr val="00808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83489300"/>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38887" y="260649"/>
            <a:ext cx="8581585" cy="504055"/>
          </a:xfrm>
        </p:spPr>
        <p:txBody>
          <a:bodyPr>
            <a:noAutofit/>
          </a:bodyPr>
          <a:lstStyle/>
          <a:p>
            <a:pPr fontAlgn="base"/>
            <a:r>
              <a:rPr lang="en-GB" sz="3200" dirty="0">
                <a:solidFill>
                  <a:srgbClr val="008080"/>
                </a:solidFill>
                <a:latin typeface="Calibri" panose="020F0502020204030204" pitchFamily="34" charset="0"/>
                <a:cs typeface="Calibri" panose="020F0502020204030204" pitchFamily="34" charset="0"/>
              </a:rPr>
              <a:t>Bibliography</a:t>
            </a:r>
            <a:endParaRPr lang="en-GB" sz="3200" b="0" i="0" dirty="0">
              <a:solidFill>
                <a:srgbClr val="008080"/>
              </a:solidFill>
              <a:effectLst/>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38887" y="692696"/>
            <a:ext cx="8661654" cy="6165304"/>
          </a:xfrm>
        </p:spPr>
        <p:txBody>
          <a:bodyPr>
            <a:normAutofit fontScale="25000" lnSpcReduction="20000"/>
          </a:bodyPr>
          <a:lstStyle/>
          <a:p>
            <a:pPr marL="87313" indent="-87313">
              <a:lnSpc>
                <a:spcPct val="90000"/>
              </a:lnSpc>
              <a:spcAft>
                <a:spcPts val="800"/>
              </a:spcAft>
            </a:pPr>
            <a:endPar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endParaRPr>
          </a:p>
          <a:p>
            <a:pPr marL="87313" indent="-87313">
              <a:lnSpc>
                <a:spcPct val="90000"/>
              </a:lnSpc>
              <a:spcAft>
                <a:spcPts val="800"/>
              </a:spcAft>
            </a:pP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Benington, J. (1986). Local economic strategies: Paradigms for a planned economy? </a:t>
            </a:r>
            <a:r>
              <a:rPr lang="en-GB" sz="72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Local Economy</a:t>
            </a: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a:t>
            </a:r>
            <a:r>
              <a:rPr lang="en-GB" sz="72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1</a:t>
            </a: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(1), 7–24.</a:t>
            </a:r>
            <a:endParaRPr lang="en-GB" sz="72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87313" indent="-87313">
              <a:lnSpc>
                <a:spcPct val="90000"/>
              </a:lnSpc>
              <a:spcAft>
                <a:spcPts val="800"/>
              </a:spcAft>
            </a:pPr>
            <a:r>
              <a:rPr lang="en-GB" sz="7200" dirty="0">
                <a:solidFill>
                  <a:srgbClr val="CC0099"/>
                </a:solidFill>
                <a:effectLst/>
                <a:latin typeface="Calibri" panose="020F0502020204030204" pitchFamily="34" charset="0"/>
                <a:ea typeface="Times New Roman" panose="02020603050405020304" pitchFamily="18" charset="0"/>
                <a:cs typeface="Times New Roman" panose="02020603050405020304" pitchFamily="18" charset="0"/>
              </a:rPr>
              <a:t>Anna Birley &amp; Joe Fortune, “Ownership Matters: Democratic Public Ownership for the 21st Century,” Co-operative Party, April 2018, </a:t>
            </a:r>
            <a:r>
              <a:rPr lang="en-GB" sz="7200" u="sng" dirty="0">
                <a:solidFill>
                  <a:srgbClr val="CC0099"/>
                </a:solidFill>
                <a:effectLst/>
                <a:latin typeface="Calibri" panose="020F050202020403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https://party.coop/publication/ownership-matters/</a:t>
            </a:r>
            <a:r>
              <a:rPr lang="en-GB" sz="7200" dirty="0">
                <a:solidFill>
                  <a:srgbClr val="CC0099"/>
                </a:solidFill>
                <a:effectLst/>
                <a:latin typeface="Calibri" panose="020F0502020204030204" pitchFamily="34" charset="0"/>
                <a:ea typeface="Times New Roman" panose="02020603050405020304" pitchFamily="18" charset="0"/>
                <a:cs typeface="Times New Roman" panose="02020603050405020304" pitchFamily="18" charset="0"/>
              </a:rPr>
              <a:t>)</a:t>
            </a:r>
          </a:p>
          <a:p>
            <a:pPr marL="87313" indent="-87313">
              <a:lnSpc>
                <a:spcPct val="90000"/>
              </a:lnSpc>
              <a:spcAft>
                <a:spcPts val="800"/>
              </a:spcAft>
            </a:pP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Brown, J. (2003). </a:t>
            </a:r>
            <a:r>
              <a:rPr lang="en-GB" sz="72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Defining Social Enterprise</a:t>
            </a: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(University of Bristol).</a:t>
            </a:r>
            <a:endParaRPr lang="en-GB" sz="72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87313" indent="-87313">
              <a:lnSpc>
                <a:spcPct val="90000"/>
              </a:lnSpc>
              <a:spcAft>
                <a:spcPts val="800"/>
              </a:spcAft>
            </a:pP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Cabinet Office. 2016. ‘Social Enterprise: Market Trends: Based on the BIS Small Business Survey 2014’. Social Enterprise. London: Cabinet Office.</a:t>
            </a:r>
          </a:p>
          <a:p>
            <a:pPr marL="87313" indent="-87313">
              <a:lnSpc>
                <a:spcPct val="90000"/>
              </a:lnSpc>
              <a:spcAft>
                <a:spcPts val="800"/>
              </a:spcAft>
            </a:pP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Cattell, C. (2015, October 12). </a:t>
            </a:r>
            <a:r>
              <a:rPr lang="en-GB" sz="72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Interview with Former Senior ICOM/ICOF management</a:t>
            </a: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[Personal communication]</a:t>
            </a:r>
          </a:p>
          <a:p>
            <a:pPr marL="87313" indent="-87313">
              <a:lnSpc>
                <a:spcPct val="90000"/>
              </a:lnSpc>
              <a:spcAft>
                <a:spcPts val="800"/>
              </a:spcAft>
            </a:pPr>
            <a:r>
              <a:rPr lang="en-GB" sz="7200" dirty="0">
                <a:solidFill>
                  <a:srgbClr val="CC0099"/>
                </a:solidFill>
                <a:effectLst/>
                <a:latin typeface="Calibri" panose="020F0502020204030204" pitchFamily="34" charset="0"/>
                <a:ea typeface="Calibri" panose="020F0502020204030204" pitchFamily="34" charset="0"/>
              </a:rPr>
              <a:t>Catherall, R. J., &amp; Richardson, M. (2014). </a:t>
            </a:r>
            <a:r>
              <a:rPr lang="en-GB" sz="7200" i="1" dirty="0">
                <a:solidFill>
                  <a:srgbClr val="CC0099"/>
                </a:solidFill>
                <a:effectLst/>
                <a:latin typeface="Calibri" panose="020F0502020204030204" pitchFamily="34" charset="0"/>
                <a:ea typeface="Calibri" panose="020F0502020204030204" pitchFamily="34" charset="0"/>
              </a:rPr>
              <a:t>What will Social Enterprise look like in Europe by 2020?</a:t>
            </a:r>
            <a:r>
              <a:rPr lang="en-GB" sz="7200" dirty="0">
                <a:solidFill>
                  <a:srgbClr val="CC0099"/>
                </a:solidFill>
                <a:effectLst/>
                <a:latin typeface="Calibri" panose="020F0502020204030204" pitchFamily="34" charset="0"/>
                <a:ea typeface="Calibri" panose="020F0502020204030204" pitchFamily="34" charset="0"/>
              </a:rPr>
              <a:t> (British Council British Council). British Council. </a:t>
            </a:r>
            <a:endPar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endParaRPr>
          </a:p>
          <a:p>
            <a:pPr marL="87313" indent="-87313">
              <a:lnSpc>
                <a:spcPct val="90000"/>
              </a:lnSpc>
              <a:spcAft>
                <a:spcPts val="800"/>
              </a:spcAft>
            </a:pPr>
            <a:r>
              <a:rPr lang="en-GB" sz="7200" dirty="0">
                <a:solidFill>
                  <a:srgbClr val="CC0099"/>
                </a:solidFill>
                <a:effectLst/>
                <a:latin typeface="Calibri" panose="020F0502020204030204" pitchFamily="34" charset="0"/>
                <a:ea typeface="Calibri" panose="020F0502020204030204" pitchFamily="34" charset="0"/>
              </a:rPr>
              <a:t>Department of Trade and Industry. (2003, March). </a:t>
            </a:r>
            <a:r>
              <a:rPr lang="en-GB" sz="7200" i="1" dirty="0">
                <a:solidFill>
                  <a:srgbClr val="CC0099"/>
                </a:solidFill>
                <a:effectLst/>
                <a:latin typeface="Calibri" panose="020F0502020204030204" pitchFamily="34" charset="0"/>
                <a:ea typeface="Calibri" panose="020F0502020204030204" pitchFamily="34" charset="0"/>
              </a:rPr>
              <a:t>Enterprise for Communities: Proposals for a Community Interest Company</a:t>
            </a:r>
            <a:r>
              <a:rPr lang="en-GB" sz="7200" dirty="0">
                <a:solidFill>
                  <a:srgbClr val="CC0099"/>
                </a:solidFill>
                <a:effectLst/>
                <a:latin typeface="Calibri" panose="020F0502020204030204" pitchFamily="34" charset="0"/>
                <a:ea typeface="Calibri" panose="020F0502020204030204" pitchFamily="34" charset="0"/>
              </a:rPr>
              <a:t>. Gov UK Web Archive.</a:t>
            </a:r>
            <a:endParaRPr lang="en-GB" sz="72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87313" indent="-87313">
              <a:lnSpc>
                <a:spcPct val="90000"/>
              </a:lnSpc>
              <a:spcAft>
                <a:spcPts val="800"/>
              </a:spcAft>
            </a:pP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Global Steering Group for Impact Investment. (2020, October). </a:t>
            </a:r>
            <a:r>
              <a:rPr lang="en-GB" sz="72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Leaders’ Declaration for a just and sustainable future – GSG</a:t>
            </a: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Global Steering Group for Impact Investment. https://gsgii.org/leaders-declaration-for-a-just-and-sustainable-future/</a:t>
            </a:r>
            <a:endParaRPr lang="en-GB" sz="72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87313" indent="-87313">
              <a:lnSpc>
                <a:spcPct val="90000"/>
              </a:lnSpc>
              <a:spcAft>
                <a:spcPts val="800"/>
              </a:spcAft>
            </a:pPr>
            <a:r>
              <a:rPr lang="en-GB" sz="7200" dirty="0" err="1">
                <a:solidFill>
                  <a:srgbClr val="CC0099"/>
                </a:solidFill>
                <a:effectLst/>
                <a:latin typeface="Calibri" panose="020F0502020204030204" pitchFamily="34" charset="0"/>
                <a:ea typeface="Calibri" panose="020F0502020204030204" pitchFamily="34" charset="0"/>
                <a:cs typeface="Calibri" panose="020F0502020204030204" pitchFamily="34" charset="0"/>
              </a:rPr>
              <a:t>Laville</a:t>
            </a: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J.-L., Levesque, B., &amp; Mendell, M. (2005). Diverse Approaches and Practices in Europe and Canada. In </a:t>
            </a:r>
            <a:r>
              <a:rPr lang="en-GB" sz="72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The Social Economy: Building Inclusive Economies</a:t>
            </a:r>
            <a:r>
              <a:rPr lang="en-GB" sz="7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(pp. 155–187). OECD Publishing.</a:t>
            </a:r>
            <a:endParaRPr lang="en-GB" sz="72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spcAft>
                <a:spcPts val="800"/>
              </a:spcAft>
              <a:buNone/>
            </a:pPr>
            <a:endParaRPr lang="en-GB" sz="55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endParaRPr lang="en-GB" sz="1000" dirty="0"/>
          </a:p>
          <a:p>
            <a:pPr marL="449263" indent="-92075">
              <a:lnSpc>
                <a:spcPct val="90000"/>
              </a:lnSpc>
              <a:buFont typeface="Symbol" panose="05050102010706020507" pitchFamily="18" charset="2"/>
              <a:buChar char="-"/>
            </a:pPr>
            <a:endParaRPr lang="en-GB" sz="1000" dirty="0"/>
          </a:p>
          <a:p>
            <a:pPr>
              <a:lnSpc>
                <a:spcPct val="90000"/>
              </a:lnSpc>
            </a:pPr>
            <a:endParaRPr lang="en-GB" sz="1000" dirty="0"/>
          </a:p>
          <a:p>
            <a:pPr>
              <a:lnSpc>
                <a:spcPct val="90000"/>
              </a:lnSpc>
              <a:defRPr/>
            </a:pPr>
            <a:endParaRPr lang="en-GB" sz="1000" i="1"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3878614923"/>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628650" y="260649"/>
            <a:ext cx="7886700" cy="360039"/>
          </a:xfrm>
        </p:spPr>
        <p:txBody>
          <a:bodyPr>
            <a:noAutofit/>
          </a:bodyPr>
          <a:lstStyle/>
          <a:p>
            <a:pPr fontAlgn="base"/>
            <a:r>
              <a:rPr lang="en-GB" sz="3200" dirty="0">
                <a:solidFill>
                  <a:srgbClr val="008080"/>
                </a:solidFill>
                <a:latin typeface="Calibri" panose="020F0502020204030204" pitchFamily="34" charset="0"/>
                <a:cs typeface="Calibri" panose="020F0502020204030204" pitchFamily="34" charset="0"/>
              </a:rPr>
              <a:t>Bibliography II</a:t>
            </a:r>
            <a:endParaRPr lang="en-GB" sz="3200" b="0" i="0" dirty="0">
              <a:solidFill>
                <a:srgbClr val="008080"/>
              </a:solidFill>
              <a:effectLst/>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38887" y="764704"/>
            <a:ext cx="8661654" cy="5773256"/>
          </a:xfrm>
        </p:spPr>
        <p:txBody>
          <a:bodyPr>
            <a:normAutofit fontScale="92500" lnSpcReduction="20000"/>
          </a:bodyPr>
          <a:lstStyle/>
          <a:p>
            <a:pPr marL="87313" indent="-87313">
              <a:lnSpc>
                <a:spcPct val="90000"/>
              </a:lnSpc>
              <a:spcAft>
                <a:spcPts val="800"/>
              </a:spcAft>
            </a:pPr>
            <a:r>
              <a:rPr lang="en-GB" sz="20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Leadbeater, C. (1997). </a:t>
            </a:r>
            <a:r>
              <a:rPr lang="en-GB" sz="20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The Rise of the Social Entrepreneur</a:t>
            </a:r>
            <a:r>
              <a:rPr lang="en-GB" sz="20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(ISBN 1 898309 53 1; Demos Independent Think Tank, pp. 1–91). Demos Independent Think Tank. </a:t>
            </a:r>
            <a:endParaRPr lang="en-GB" sz="20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87313" indent="-87313">
              <a:lnSpc>
                <a:spcPct val="90000"/>
              </a:lnSpc>
              <a:spcAft>
                <a:spcPts val="800"/>
              </a:spcAft>
            </a:pPr>
            <a:r>
              <a:rPr lang="en-GB" sz="20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Leadbeater, C., &amp; Christie, I. (1999). </a:t>
            </a:r>
            <a:r>
              <a:rPr lang="en-GB" sz="20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To our Mutual Advantage</a:t>
            </a:r>
            <a:r>
              <a:rPr lang="en-GB" sz="20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Demos.</a:t>
            </a:r>
            <a:endParaRPr lang="en-GB" sz="20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87313" indent="-87313">
              <a:lnSpc>
                <a:spcPct val="90000"/>
              </a:lnSpc>
              <a:spcAft>
                <a:spcPts val="800"/>
              </a:spcAft>
            </a:pPr>
            <a:r>
              <a:rPr lang="en-GB" sz="2000" dirty="0" err="1">
                <a:solidFill>
                  <a:srgbClr val="CC0099"/>
                </a:solidFill>
                <a:effectLst/>
                <a:latin typeface="Calibri" panose="020F0502020204030204" pitchFamily="34" charset="0"/>
                <a:ea typeface="Calibri" panose="020F0502020204030204" pitchFamily="34" charset="0"/>
              </a:rPr>
              <a:t>Lipietz</a:t>
            </a:r>
            <a:r>
              <a:rPr lang="en-GB" sz="2000" dirty="0">
                <a:solidFill>
                  <a:srgbClr val="CC0099"/>
                </a:solidFill>
                <a:effectLst/>
                <a:latin typeface="Calibri" panose="020F0502020204030204" pitchFamily="34" charset="0"/>
                <a:ea typeface="Calibri" panose="020F0502020204030204" pitchFamily="34" charset="0"/>
              </a:rPr>
              <a:t>, A. (2000). </a:t>
            </a:r>
            <a:r>
              <a:rPr lang="en-GB" sz="2000" i="1" dirty="0">
                <a:solidFill>
                  <a:srgbClr val="CC0099"/>
                </a:solidFill>
                <a:effectLst/>
                <a:latin typeface="Calibri" panose="020F0502020204030204" pitchFamily="34" charset="0"/>
                <a:ea typeface="Calibri" panose="020F0502020204030204" pitchFamily="34" charset="0"/>
              </a:rPr>
              <a:t>The Opportunity of a New Type of Society with a Social Vocation</a:t>
            </a:r>
            <a:r>
              <a:rPr lang="en-GB" sz="2000" dirty="0">
                <a:solidFill>
                  <a:srgbClr val="CC0099"/>
                </a:solidFill>
                <a:effectLst/>
                <a:latin typeface="Calibri" panose="020F0502020204030204" pitchFamily="34" charset="0"/>
                <a:ea typeface="Calibri" panose="020F0502020204030204" pitchFamily="34" charset="0"/>
              </a:rPr>
              <a:t> (Report to Martine Aubrey, September 2000 Ministry of Employment and Solidarity. </a:t>
            </a:r>
          </a:p>
          <a:p>
            <a:pPr marL="87313" indent="-87313">
              <a:lnSpc>
                <a:spcPct val="90000"/>
              </a:lnSpc>
              <a:spcAft>
                <a:spcPts val="800"/>
              </a:spcAft>
            </a:pPr>
            <a:r>
              <a:rPr lang="en-GB" sz="2100" dirty="0">
                <a:solidFill>
                  <a:srgbClr val="CC0099"/>
                </a:solidFill>
                <a:effectLst/>
                <a:latin typeface="Calibri" panose="020F0502020204030204" pitchFamily="34" charset="0"/>
                <a:ea typeface="Calibri" panose="020F0502020204030204" pitchFamily="34" charset="0"/>
              </a:rPr>
              <a:t>Martinelli, F., Moulaert, F., Swyngedouw, E., &amp; Ailenei, O. (2003). </a:t>
            </a:r>
            <a:r>
              <a:rPr lang="en-GB" sz="2100" i="1" dirty="0">
                <a:solidFill>
                  <a:srgbClr val="CC0099"/>
                </a:solidFill>
                <a:effectLst/>
                <a:latin typeface="Calibri" panose="020F0502020204030204" pitchFamily="34" charset="0"/>
                <a:ea typeface="Calibri" panose="020F0502020204030204" pitchFamily="34" charset="0"/>
              </a:rPr>
              <a:t>Social Innovation, Governance and Community Building—Singocom</a:t>
            </a:r>
            <a:r>
              <a:rPr lang="en-GB" sz="2100" dirty="0">
                <a:solidFill>
                  <a:srgbClr val="CC0099"/>
                </a:solidFill>
                <a:effectLst/>
                <a:latin typeface="Calibri" panose="020F0502020204030204" pitchFamily="34" charset="0"/>
                <a:ea typeface="Calibri" panose="020F0502020204030204" pitchFamily="34" charset="0"/>
              </a:rPr>
              <a:t>. </a:t>
            </a:r>
            <a:endParaRPr lang="en-GB" sz="2100" dirty="0">
              <a:solidFill>
                <a:srgbClr val="CC0099"/>
              </a:solidFill>
              <a:effectLst/>
              <a:latin typeface="Calibri" panose="020F0502020204030204" pitchFamily="34" charset="0"/>
              <a:ea typeface="Calibri" panose="020F0502020204030204" pitchFamily="34" charset="0"/>
              <a:cs typeface="Calibri" panose="020F0502020204030204" pitchFamily="34" charset="0"/>
            </a:endParaRPr>
          </a:p>
          <a:p>
            <a:pPr marL="87313" indent="-87313">
              <a:lnSpc>
                <a:spcPct val="90000"/>
              </a:lnSpc>
              <a:spcAft>
                <a:spcPts val="800"/>
              </a:spcAft>
            </a:pPr>
            <a:r>
              <a:rPr lang="en-GB" sz="20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Mulgan, G., &amp; Landry, C. (1995). </a:t>
            </a:r>
            <a:r>
              <a:rPr lang="en-GB" sz="20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The Other Invisible Hand: Remaking Charity for the 21st Century</a:t>
            </a:r>
            <a:r>
              <a:rPr lang="en-GB" sz="20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(Demos). Demos. https://www.demos.co.uk/files/theOtherinvisiblehand.pdf</a:t>
            </a:r>
            <a:endParaRPr lang="en-GB" sz="20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87313" indent="-87313">
              <a:lnSpc>
                <a:spcPct val="90000"/>
              </a:lnSpc>
              <a:spcAft>
                <a:spcPts val="800"/>
              </a:spcAft>
            </a:pPr>
            <a:r>
              <a:rPr lang="en-GB" sz="19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Newman, I. (1986). Greater London enterprise board: Vision and reality. </a:t>
            </a:r>
            <a:r>
              <a:rPr lang="en-GB" sz="19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Local Economy</a:t>
            </a:r>
            <a:r>
              <a:rPr lang="en-GB" sz="19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a:t>
            </a:r>
            <a:r>
              <a:rPr lang="en-GB" sz="19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1</a:t>
            </a:r>
            <a:r>
              <a:rPr lang="en-GB" sz="19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(2), 57–67.</a:t>
            </a:r>
            <a:endParaRPr lang="en-GB" sz="19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87313" indent="-87313">
              <a:lnSpc>
                <a:spcPct val="90000"/>
              </a:lnSpc>
              <a:spcAft>
                <a:spcPts val="800"/>
              </a:spcAft>
            </a:pPr>
            <a:r>
              <a:rPr lang="en-GB" sz="18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Regulator of Community Interest Companies. (2021). </a:t>
            </a:r>
            <a:r>
              <a:rPr lang="en-GB" sz="18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Regulator of Community Interest Companies Annual Report 2020/2021</a:t>
            </a:r>
            <a:r>
              <a:rPr lang="en-GB" sz="18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(p. 30) [Annual CIC Report]. Department for Business, Energy and Industrial Strategy.</a:t>
            </a:r>
            <a:endParaRPr lang="en-GB" sz="18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87313" indent="-87313">
              <a:lnSpc>
                <a:spcPct val="90000"/>
              </a:lnSpc>
              <a:spcAft>
                <a:spcPts val="800"/>
              </a:spcAft>
            </a:pPr>
            <a:r>
              <a:rPr lang="en-GB" sz="19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Westall, A. (2001). Interim Report for Social Enterprise Unit from Research and Mapping Group. </a:t>
            </a:r>
            <a:r>
              <a:rPr lang="en-GB" sz="19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Andrea Westall Report</a:t>
            </a:r>
            <a:r>
              <a:rPr lang="en-GB" sz="19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a:t>
            </a:r>
            <a:r>
              <a:rPr lang="en-GB" sz="19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December 10 2001</a:t>
            </a:r>
            <a:r>
              <a:rPr lang="en-GB" sz="19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(December 10 2001), 1–4.</a:t>
            </a:r>
            <a:endParaRPr lang="en-GB" sz="19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marL="87313" indent="-87313">
              <a:lnSpc>
                <a:spcPct val="90000"/>
              </a:lnSpc>
              <a:spcAft>
                <a:spcPts val="800"/>
              </a:spcAft>
            </a:pPr>
            <a:r>
              <a:rPr lang="en-GB" sz="19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Westall, A. (2009). </a:t>
            </a:r>
            <a:r>
              <a:rPr lang="en-GB" sz="1900" i="1"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Business or Third Sector? What are the Dimendions and Implications of Researching and Conceptualising the Overlap between Business and Third Sector?</a:t>
            </a:r>
            <a:r>
              <a:rPr lang="en-GB" sz="19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 (pp. 1–15). Third Sector Research Centre. </a:t>
            </a:r>
            <a:endParaRPr lang="en-GB" sz="19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spcAft>
                <a:spcPts val="800"/>
              </a:spcAft>
            </a:pPr>
            <a:endParaRPr lang="en-GB" sz="20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spcAft>
                <a:spcPts val="80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endParaRPr lang="en-GB" sz="1000" dirty="0"/>
          </a:p>
          <a:p>
            <a:pPr marL="449263" indent="-92075">
              <a:lnSpc>
                <a:spcPct val="90000"/>
              </a:lnSpc>
              <a:buFont typeface="Symbol" panose="05050102010706020507" pitchFamily="18" charset="2"/>
              <a:buChar char="-"/>
            </a:pPr>
            <a:endParaRPr lang="en-GB" sz="1000" dirty="0"/>
          </a:p>
          <a:p>
            <a:pPr>
              <a:lnSpc>
                <a:spcPct val="90000"/>
              </a:lnSpc>
            </a:pPr>
            <a:endParaRPr lang="en-GB" sz="1000" dirty="0"/>
          </a:p>
          <a:p>
            <a:pPr>
              <a:lnSpc>
                <a:spcPct val="90000"/>
              </a:lnSpc>
              <a:defRPr/>
            </a:pPr>
            <a:endParaRPr lang="en-GB" sz="1000" i="1"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285594203"/>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806C7E-DDC6-4CEA-A178-E8D464BACC7C}"/>
              </a:ext>
            </a:extLst>
          </p:cNvPr>
          <p:cNvPicPr>
            <a:picLocks noChangeAspect="1"/>
          </p:cNvPicPr>
          <p:nvPr/>
        </p:nvPicPr>
        <p:blipFill>
          <a:blip r:embed="rId2"/>
          <a:stretch>
            <a:fillRect/>
          </a:stretch>
        </p:blipFill>
        <p:spPr>
          <a:xfrm>
            <a:off x="1" y="0"/>
            <a:ext cx="9144000" cy="6858000"/>
          </a:xfrm>
          <a:prstGeom prst="rect">
            <a:avLst/>
          </a:prstGeom>
        </p:spPr>
      </p:pic>
    </p:spTree>
    <p:extLst>
      <p:ext uri="{BB962C8B-B14F-4D97-AF65-F5344CB8AC3E}">
        <p14:creationId xmlns:p14="http://schemas.microsoft.com/office/powerpoint/2010/main" val="347658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38887" y="260648"/>
            <a:ext cx="8661654" cy="576064"/>
          </a:xfrm>
        </p:spPr>
        <p:txBody>
          <a:bodyPr>
            <a:noAutofit/>
          </a:bodyPr>
          <a:lstStyle/>
          <a:p>
            <a:pPr fontAlgn="base"/>
            <a:r>
              <a:rPr lang="en-GB" sz="3200" dirty="0">
                <a:solidFill>
                  <a:srgbClr val="008080"/>
                </a:solidFill>
                <a:latin typeface="Calibri" panose="020F0502020204030204" pitchFamily="34" charset="0"/>
                <a:cs typeface="Calibri" panose="020F0502020204030204" pitchFamily="34" charset="0"/>
              </a:rPr>
              <a:t>Reclaiming Social Enterprise</a:t>
            </a:r>
            <a:endParaRPr lang="en-GB" sz="3200" b="0" i="0" dirty="0">
              <a:solidFill>
                <a:srgbClr val="008080"/>
              </a:solidFill>
              <a:effectLst/>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38887" y="764704"/>
            <a:ext cx="8725601" cy="5976664"/>
          </a:xfrm>
        </p:spPr>
        <p:txBody>
          <a:bodyPr>
            <a:normAutofit fontScale="92500"/>
          </a:bodyPr>
          <a:lstStyle/>
          <a:p>
            <a:pPr>
              <a:lnSpc>
                <a:spcPct val="90000"/>
              </a:lnSpc>
            </a:pPr>
            <a:r>
              <a:rPr lang="en-GB" sz="2600" dirty="0"/>
              <a:t>1978 Beechwood. Frear Spreckley. Social enterprise manifesto </a:t>
            </a:r>
          </a:p>
          <a:p>
            <a:pPr>
              <a:lnSpc>
                <a:spcPct val="90000"/>
              </a:lnSpc>
            </a:pPr>
            <a:r>
              <a:rPr lang="en-GB" sz="2600" dirty="0"/>
              <a:t>1980s Charlie Cattell at ICOM. Doubling size of Cooperative sector</a:t>
            </a:r>
          </a:p>
          <a:p>
            <a:pPr>
              <a:lnSpc>
                <a:spcPct val="90000"/>
              </a:lnSpc>
            </a:pPr>
            <a:r>
              <a:rPr lang="en-GB" sz="2600" dirty="0"/>
              <a:t>1980s ICOM Annual Reports. Chris Cornforth Open University</a:t>
            </a:r>
          </a:p>
          <a:p>
            <a:pPr>
              <a:lnSpc>
                <a:spcPct val="90000"/>
              </a:lnSpc>
            </a:pPr>
            <a:r>
              <a:rPr lang="en-GB" sz="2600" dirty="0"/>
              <a:t>1980s Planning Exchange, EU LEDI and Local Econ Development</a:t>
            </a:r>
          </a:p>
          <a:p>
            <a:pPr>
              <a:lnSpc>
                <a:spcPct val="90000"/>
              </a:lnSpc>
            </a:pPr>
            <a:r>
              <a:rPr lang="en-GB" sz="2600" dirty="0"/>
              <a:t>1981: ‘Whose Business is Business?’ </a:t>
            </a:r>
          </a:p>
          <a:p>
            <a:pPr>
              <a:lnSpc>
                <a:spcPct val="90000"/>
              </a:lnSpc>
            </a:pPr>
            <a:r>
              <a:rPr lang="en-GB" sz="2600" dirty="0"/>
              <a:t>1983: EU Local Employment Initiatives and 1986 LEDA </a:t>
            </a:r>
          </a:p>
          <a:p>
            <a:pPr>
              <a:lnSpc>
                <a:spcPct val="90000"/>
              </a:lnSpc>
            </a:pPr>
            <a:r>
              <a:rPr lang="en-GB" sz="2600" dirty="0"/>
              <a:t>1991: Martin Meteyard and ‘social enterprise’</a:t>
            </a:r>
          </a:p>
          <a:p>
            <a:pPr>
              <a:lnSpc>
                <a:spcPct val="90000"/>
              </a:lnSpc>
            </a:pPr>
            <a:r>
              <a:rPr lang="en-GB" sz="2600" dirty="0"/>
              <a:t>1997:New Labour/Leadbeater – pathway to welfare privatisation </a:t>
            </a:r>
          </a:p>
          <a:p>
            <a:pPr>
              <a:lnSpc>
                <a:spcPct val="90000"/>
              </a:lnSpc>
            </a:pPr>
            <a:r>
              <a:rPr lang="en-GB" sz="2600" dirty="0"/>
              <a:t>1998: Social Enterprise London - London Coop Training and LICOM</a:t>
            </a:r>
          </a:p>
          <a:p>
            <a:pPr>
              <a:lnSpc>
                <a:spcPct val="90000"/>
              </a:lnSpc>
            </a:pPr>
            <a:r>
              <a:rPr lang="en-GB" sz="2600" dirty="0"/>
              <a:t>2001 April: Gordon Brown appoints Ronald Cohen in SITF</a:t>
            </a:r>
          </a:p>
          <a:p>
            <a:pPr>
              <a:lnSpc>
                <a:spcPct val="90000"/>
              </a:lnSpc>
            </a:pPr>
            <a:r>
              <a:rPr lang="en-GB" sz="2600" dirty="0"/>
              <a:t>2001 November: Boateng speech when Mulgan in No 10 </a:t>
            </a:r>
          </a:p>
          <a:p>
            <a:pPr>
              <a:lnSpc>
                <a:spcPct val="90000"/>
              </a:lnSpc>
            </a:pPr>
            <a:r>
              <a:rPr lang="en-GB" sz="2600" dirty="0"/>
              <a:t>2002 DTI Strategy – Pauline Green fights for coops</a:t>
            </a:r>
          </a:p>
          <a:p>
            <a:pPr>
              <a:lnSpc>
                <a:spcPct val="90000"/>
              </a:lnSpc>
            </a:pPr>
            <a:r>
              <a:rPr lang="en-GB" sz="2600" dirty="0"/>
              <a:t>2002 Private Action Public Benefit and Cross Cutting Review</a:t>
            </a:r>
          </a:p>
          <a:p>
            <a:pPr>
              <a:lnSpc>
                <a:spcPct val="90000"/>
              </a:lnSpc>
            </a:pPr>
            <a:r>
              <a:rPr lang="en-GB" sz="2600" dirty="0"/>
              <a:t>2004 Community Interest Companies</a:t>
            </a:r>
          </a:p>
          <a:p>
            <a:pPr marL="0" indent="0">
              <a:lnSpc>
                <a:spcPct val="90000"/>
              </a:lnSpc>
              <a:buNone/>
              <a:defRPr/>
            </a:pPr>
            <a:endParaRPr lang="en-GB" sz="1600" i="1"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340146393"/>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628650" y="320040"/>
            <a:ext cx="7886700" cy="516672"/>
          </a:xfrm>
        </p:spPr>
        <p:txBody>
          <a:bodyPr>
            <a:noAutofit/>
          </a:bodyPr>
          <a:lstStyle/>
          <a:p>
            <a:pPr fontAlgn="base"/>
            <a:r>
              <a:rPr lang="en-GB" sz="3200" dirty="0">
                <a:solidFill>
                  <a:srgbClr val="008080"/>
                </a:solidFill>
                <a:latin typeface="Calibri" panose="020F0502020204030204" pitchFamily="34" charset="0"/>
                <a:cs typeface="Calibri" panose="020F0502020204030204" pitchFamily="34" charset="0"/>
              </a:rPr>
              <a:t>Reclaiming Social Enterprise II</a:t>
            </a:r>
            <a:endParaRPr lang="en-GB" sz="3200" b="0" i="0" dirty="0">
              <a:solidFill>
                <a:srgbClr val="008080"/>
              </a:solidFill>
              <a:effectLst/>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38887" y="836712"/>
            <a:ext cx="8661654" cy="5701248"/>
          </a:xfrm>
        </p:spPr>
        <p:txBody>
          <a:bodyPr>
            <a:normAutofit/>
          </a:bodyPr>
          <a:lstStyle/>
          <a:p>
            <a:pPr>
              <a:lnSpc>
                <a:spcPct val="90000"/>
              </a:lnSpc>
            </a:pPr>
            <a:endParaRPr lang="en-GB" sz="1100" dirty="0"/>
          </a:p>
          <a:p>
            <a:pPr>
              <a:lnSpc>
                <a:spcPct val="90000"/>
              </a:lnSpc>
            </a:pPr>
            <a:r>
              <a:rPr lang="en-GB" sz="2400" dirty="0"/>
              <a:t>2009 ACEVO Task Force (SEUK, NCVO) welcomes social investment </a:t>
            </a:r>
          </a:p>
          <a:p>
            <a:pPr>
              <a:lnSpc>
                <a:spcPct val="90000"/>
              </a:lnSpc>
            </a:pPr>
            <a:r>
              <a:rPr lang="en-GB" sz="2400" dirty="0"/>
              <a:t>2010: Cohen Task Force provides foundations for Tories’ Big Society Capital as social investment wholesale bank</a:t>
            </a:r>
          </a:p>
          <a:p>
            <a:pPr>
              <a:lnSpc>
                <a:spcPct val="90000"/>
              </a:lnSpc>
            </a:pPr>
            <a:r>
              <a:rPr lang="en-GB" sz="2400" dirty="0"/>
              <a:t>2016: Government declares “self identify as social enterprise”</a:t>
            </a:r>
          </a:p>
          <a:p>
            <a:pPr>
              <a:lnSpc>
                <a:spcPct val="90000"/>
              </a:lnSpc>
            </a:pPr>
            <a:r>
              <a:rPr lang="en-GB" sz="2400" dirty="0"/>
              <a:t>2017: Alternative Models of Ownership</a:t>
            </a:r>
          </a:p>
          <a:p>
            <a:pPr>
              <a:lnSpc>
                <a:spcPct val="90000"/>
              </a:lnSpc>
            </a:pPr>
            <a:r>
              <a:rPr lang="en-GB" sz="2400" dirty="0"/>
              <a:t>2018: Preston/UCLAN, Nth Ayrshire, Community Wealth Building </a:t>
            </a:r>
          </a:p>
          <a:p>
            <a:pPr>
              <a:lnSpc>
                <a:spcPct val="90000"/>
              </a:lnSpc>
            </a:pPr>
            <a:r>
              <a:rPr lang="en-GB" sz="2400" dirty="0"/>
              <a:t>2018 NEF Report “Cooperatives Unleashed”: coops to the market</a:t>
            </a:r>
          </a:p>
          <a:p>
            <a:pPr>
              <a:lnSpc>
                <a:spcPct val="90000"/>
              </a:lnSpc>
            </a:pPr>
            <a:r>
              <a:rPr lang="en-GB" sz="2400" dirty="0"/>
              <a:t>Feb 2018 to Election 2019 John McDonnell Implementation Group - doubling coops mechanisms</a:t>
            </a:r>
          </a:p>
          <a:p>
            <a:pPr>
              <a:lnSpc>
                <a:spcPct val="90000"/>
              </a:lnSpc>
            </a:pPr>
            <a:r>
              <a:rPr lang="en-GB" sz="2400" dirty="0"/>
              <a:t>2019 December Labour Manifesto: Doubling Cooperative Economy </a:t>
            </a:r>
          </a:p>
          <a:p>
            <a:pPr>
              <a:lnSpc>
                <a:spcPct val="90000"/>
              </a:lnSpc>
            </a:pPr>
            <a:r>
              <a:rPr lang="en-GB" sz="2400" dirty="0"/>
              <a:t>2021 June. Cooperatives UK joins Employee Ownership Association to promote ‘Ownership Hubs’</a:t>
            </a:r>
          </a:p>
          <a:p>
            <a:pPr>
              <a:lnSpc>
                <a:spcPct val="90000"/>
              </a:lnSpc>
              <a:defRPr/>
            </a:pPr>
            <a:endParaRPr lang="en-GB" sz="1600" i="1"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2846231376"/>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38887" y="320041"/>
            <a:ext cx="8725601" cy="516671"/>
          </a:xfrm>
        </p:spPr>
        <p:txBody>
          <a:bodyPr>
            <a:normAutofit fontScale="90000"/>
          </a:bodyPr>
          <a:lstStyle/>
          <a:p>
            <a:pPr fontAlgn="base">
              <a:lnSpc>
                <a:spcPct val="90000"/>
              </a:lnSpc>
            </a:pPr>
            <a:r>
              <a:rPr lang="en-GB" sz="3200" b="0" i="0" dirty="0">
                <a:solidFill>
                  <a:srgbClr val="008080"/>
                </a:solidFill>
                <a:effectLst/>
                <a:latin typeface="Calibri" panose="020F0502020204030204" pitchFamily="34" charset="0"/>
                <a:cs typeface="Calibri" panose="020F0502020204030204" pitchFamily="34" charset="0"/>
              </a:rPr>
              <a:t>Basic Differences </a:t>
            </a:r>
          </a:p>
        </p:txBody>
      </p: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179512" y="908720"/>
            <a:ext cx="8723315" cy="5544616"/>
          </a:xfrm>
        </p:spPr>
        <p:txBody>
          <a:bodyPr>
            <a:normAutofit lnSpcReduction="10000"/>
          </a:bodyPr>
          <a:lstStyle/>
          <a:p>
            <a:pPr marL="0" indent="0">
              <a:lnSpc>
                <a:spcPct val="90000"/>
              </a:lnSpc>
              <a:buNone/>
            </a:pPr>
            <a:endParaRPr lang="en-GB" sz="1100" dirty="0">
              <a:solidFill>
                <a:srgbClr val="C00000"/>
              </a:solidFill>
            </a:endParaRPr>
          </a:p>
          <a:p>
            <a:pPr marL="0" indent="0">
              <a:lnSpc>
                <a:spcPct val="90000"/>
              </a:lnSpc>
              <a:buNone/>
            </a:pPr>
            <a:r>
              <a:rPr lang="en-GB" sz="2400" dirty="0">
                <a:solidFill>
                  <a:srgbClr val="C00000"/>
                </a:solidFill>
              </a:rPr>
              <a:t>Social Enterprise in 1978. Common Ownership.</a:t>
            </a:r>
          </a:p>
          <a:p>
            <a:pPr>
              <a:lnSpc>
                <a:spcPct val="90000"/>
              </a:lnSpc>
            </a:pPr>
            <a:r>
              <a:rPr lang="en-GB" sz="2400" dirty="0"/>
              <a:t>Freer Spreckley at Beechwood College in 1978</a:t>
            </a:r>
          </a:p>
          <a:p>
            <a:pPr>
              <a:lnSpc>
                <a:spcPct val="90000"/>
              </a:lnSpc>
            </a:pPr>
            <a:r>
              <a:rPr lang="en-GB" sz="2400" dirty="0"/>
              <a:t>‘Social Audit - A Management Tool for Cooperative Working’ </a:t>
            </a:r>
            <a:r>
              <a:rPr lang="en-GB" sz="2200" dirty="0">
                <a:solidFill>
                  <a:srgbClr val="CC0099"/>
                </a:solidFill>
                <a:effectLst/>
                <a:latin typeface="Calibri" panose="020F0502020204030204" pitchFamily="34" charset="0"/>
                <a:ea typeface="Calibri" panose="020F0502020204030204" pitchFamily="34" charset="0"/>
                <a:cs typeface="Calibri" panose="020F0502020204030204" pitchFamily="34" charset="0"/>
              </a:rPr>
              <a:t>(Spreckley 1981)</a:t>
            </a:r>
            <a:endParaRPr lang="en-GB" sz="22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r>
              <a:rPr lang="en-GB" sz="2400" dirty="0"/>
              <a:t> Freer Spreckley, Jim Brown, Charlie Cattell, Rodney Stares </a:t>
            </a:r>
          </a:p>
          <a:p>
            <a:pPr>
              <a:lnSpc>
                <a:spcPct val="90000"/>
              </a:lnSpc>
            </a:pPr>
            <a:r>
              <a:rPr lang="en-GB" sz="2400" dirty="0"/>
              <a:t>1976 and 1978 Acts, Beechwood and ICOM form basis for doubling cooperative/social enterprise economy</a:t>
            </a:r>
          </a:p>
          <a:p>
            <a:pPr>
              <a:lnSpc>
                <a:spcPct val="90000"/>
              </a:lnSpc>
            </a:pPr>
            <a:endParaRPr lang="en-GB" sz="1200" dirty="0"/>
          </a:p>
          <a:p>
            <a:pPr>
              <a:lnSpc>
                <a:spcPct val="90000"/>
              </a:lnSpc>
            </a:pPr>
            <a:endParaRPr lang="en-GB" sz="1100" dirty="0"/>
          </a:p>
          <a:p>
            <a:pPr marL="0" indent="0">
              <a:lnSpc>
                <a:spcPct val="90000"/>
              </a:lnSpc>
              <a:buNone/>
            </a:pPr>
            <a:r>
              <a:rPr lang="en-GB" sz="2400" dirty="0">
                <a:solidFill>
                  <a:srgbClr val="C00000"/>
                </a:solidFill>
              </a:rPr>
              <a:t>Social Enterprise in 1997. Road to Welfare Privatisation</a:t>
            </a:r>
          </a:p>
          <a:p>
            <a:pPr>
              <a:lnSpc>
                <a:spcPct val="90000"/>
              </a:lnSpc>
            </a:pPr>
            <a:r>
              <a:rPr lang="en-GB" sz="2400" dirty="0"/>
              <a:t>Leadbeater, Mulgan, and DEMOS </a:t>
            </a:r>
            <a:r>
              <a:rPr lang="en-GB" sz="2400" dirty="0">
                <a:solidFill>
                  <a:srgbClr val="CC0099"/>
                </a:solidFill>
                <a:effectLst/>
                <a:ea typeface="Calibri" panose="020F0502020204030204" pitchFamily="34" charset="0"/>
                <a:cs typeface="Calibri" panose="020F0502020204030204" pitchFamily="34" charset="0"/>
              </a:rPr>
              <a:t>(Leadbeater, 1997; Leadbeater &amp; Christie, 1999; Mulgan &amp; Landry, 1995)</a:t>
            </a:r>
            <a:endParaRPr lang="en-GB" sz="2400" dirty="0">
              <a:solidFill>
                <a:srgbClr val="CC0099"/>
              </a:solidFill>
              <a:effectLst/>
              <a:ea typeface="Calibri" panose="020F0502020204030204" pitchFamily="34" charset="0"/>
              <a:cs typeface="Times New Roman" panose="02020603050405020304" pitchFamily="18" charset="0"/>
            </a:endParaRPr>
          </a:p>
          <a:p>
            <a:pPr>
              <a:lnSpc>
                <a:spcPct val="90000"/>
              </a:lnSpc>
            </a:pPr>
            <a:r>
              <a:rPr lang="en-GB" sz="2400" dirty="0"/>
              <a:t>New Labour transformation of community defence organisations into marketized public service deliverers</a:t>
            </a:r>
          </a:p>
          <a:p>
            <a:pPr>
              <a:lnSpc>
                <a:spcPct val="90000"/>
              </a:lnSpc>
            </a:pPr>
            <a:r>
              <a:rPr lang="en-GB" sz="2400" dirty="0"/>
              <a:t>North American and </a:t>
            </a:r>
            <a:r>
              <a:rPr lang="en-GB" sz="2400" dirty="0">
                <a:effectLst/>
                <a:cs typeface="TimesNewRoman"/>
              </a:rPr>
              <a:t>L’Emergence de l’Entreprise Sociale en Europe (EMES) Research Network</a:t>
            </a:r>
          </a:p>
          <a:p>
            <a:pPr>
              <a:lnSpc>
                <a:spcPct val="90000"/>
              </a:lnSpc>
              <a:defRPr/>
            </a:pPr>
            <a:endParaRPr lang="en-GB" sz="1800" i="1"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222842403"/>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38887" y="320041"/>
            <a:ext cx="8725601" cy="444663"/>
          </a:xfrm>
        </p:spPr>
        <p:txBody>
          <a:bodyPr>
            <a:normAutofit fontScale="90000"/>
          </a:bodyPr>
          <a:lstStyle/>
          <a:p>
            <a:pPr fontAlgn="base">
              <a:lnSpc>
                <a:spcPct val="90000"/>
              </a:lnSpc>
            </a:pPr>
            <a:r>
              <a:rPr lang="en-GB" sz="3200" dirty="0">
                <a:solidFill>
                  <a:srgbClr val="008080"/>
                </a:solidFill>
                <a:latin typeface="Calibri" panose="020F0502020204030204" pitchFamily="34" charset="0"/>
                <a:cs typeface="Calibri" panose="020F0502020204030204" pitchFamily="34" charset="0"/>
              </a:rPr>
              <a:t>1980s Social Enterprises and Funding </a:t>
            </a:r>
            <a:endParaRPr lang="en-GB" sz="3200" b="0" i="0" dirty="0">
              <a:solidFill>
                <a:srgbClr val="008080"/>
              </a:solidFill>
              <a:effectLst/>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38887" y="764705"/>
            <a:ext cx="8725601" cy="6624736"/>
          </a:xfrm>
        </p:spPr>
        <p:txBody>
          <a:bodyPr>
            <a:normAutofit fontScale="62500" lnSpcReduction="20000"/>
          </a:bodyPr>
          <a:lstStyle/>
          <a:p>
            <a:pPr>
              <a:lnSpc>
                <a:spcPct val="90000"/>
              </a:lnSpc>
              <a:spcBef>
                <a:spcPts val="1200"/>
              </a:spcBef>
              <a:spcAft>
                <a:spcPts val="1200"/>
              </a:spcAft>
            </a:pPr>
            <a:r>
              <a:rPr lang="en-GB" sz="3800" dirty="0">
                <a:effectLst/>
                <a:ea typeface="Calibri" panose="020F0502020204030204" pitchFamily="34" charset="0"/>
                <a:cs typeface="Times New Roman" panose="02020603050405020304" pitchFamily="18" charset="0"/>
              </a:rPr>
              <a:t>EU Commission local employment initiatives (LEIs); “valuable contribution to combating mass unemployment, 136 new initiatives in London which provide 3000 jobs”</a:t>
            </a:r>
            <a:r>
              <a:rPr lang="en-GB" sz="3800" dirty="0">
                <a:solidFill>
                  <a:srgbClr val="CC0099"/>
                </a:solidFill>
                <a:effectLst/>
                <a:ea typeface="Calibri" panose="020F0502020204030204" pitchFamily="34" charset="0"/>
                <a:cs typeface="Calibri" panose="020F0502020204030204" pitchFamily="34" charset="0"/>
              </a:rPr>
              <a:t>(Salisch,1984, p. 19)</a:t>
            </a:r>
          </a:p>
          <a:p>
            <a:pPr>
              <a:lnSpc>
                <a:spcPct val="90000"/>
              </a:lnSpc>
              <a:spcBef>
                <a:spcPts val="1200"/>
              </a:spcBef>
              <a:spcAft>
                <a:spcPts val="1200"/>
              </a:spcAft>
            </a:pPr>
            <a:r>
              <a:rPr lang="en-GB" sz="3800" dirty="0">
                <a:effectLst/>
                <a:ea typeface="Calibri" panose="020F0502020204030204" pitchFamily="34" charset="0"/>
                <a:cs typeface="Times New Roman" panose="02020603050405020304" pitchFamily="18" charset="0"/>
              </a:rPr>
              <a:t>EU Local Employment Development Action (LEDA) action learning programme in 1986, involving 12 areas. UK initiatives, today described as social enterprises, funded as EEC/OECD LEIs </a:t>
            </a:r>
          </a:p>
          <a:p>
            <a:pPr>
              <a:lnSpc>
                <a:spcPct val="90000"/>
              </a:lnSpc>
              <a:spcBef>
                <a:spcPts val="1200"/>
              </a:spcBef>
              <a:spcAft>
                <a:spcPts val="1200"/>
              </a:spcAft>
            </a:pPr>
            <a:r>
              <a:rPr lang="en-GB" sz="3800" dirty="0"/>
              <a:t>Planning Exchange documents (now incinerated). Funding from </a:t>
            </a:r>
            <a:r>
              <a:rPr lang="en-GB" sz="3800" dirty="0">
                <a:effectLst/>
                <a:ea typeface="Calibri" panose="020F0502020204030204" pitchFamily="34" charset="0"/>
                <a:cs typeface="Times New Roman" panose="02020603050405020304" pitchFamily="18" charset="0"/>
              </a:rPr>
              <a:t>local authorities, foundations including Calouste Gulbenkian, German Marshall Fund, Barrow Cadbury, MSC Programmes, ESF and private sector. </a:t>
            </a:r>
            <a:r>
              <a:rPr lang="en-GB" sz="3800" dirty="0"/>
              <a:t>Geoff Fordham 1980s analysis </a:t>
            </a:r>
            <a:r>
              <a:rPr lang="en-GB" sz="3800" dirty="0">
                <a:solidFill>
                  <a:srgbClr val="CC0099"/>
                </a:solidFill>
                <a:effectLst/>
                <a:ea typeface="Calibri" panose="020F0502020204030204" pitchFamily="34" charset="0"/>
                <a:cs typeface="Calibri" panose="020F0502020204030204" pitchFamily="34" charset="0"/>
              </a:rPr>
              <a:t>(IDOX Group from Planning Exchange 2017)</a:t>
            </a:r>
            <a:r>
              <a:rPr lang="en-GB" sz="3800" dirty="0">
                <a:solidFill>
                  <a:srgbClr val="CC0099"/>
                </a:solidFill>
                <a:effectLst/>
                <a:ea typeface="Calibri" panose="020F0502020204030204" pitchFamily="34" charset="0"/>
                <a:cs typeface="Times New Roman" panose="02020603050405020304" pitchFamily="18" charset="0"/>
              </a:rPr>
              <a:t>:</a:t>
            </a:r>
          </a:p>
          <a:p>
            <a:pPr marL="623888" lvl="0" indent="-261938">
              <a:lnSpc>
                <a:spcPct val="120000"/>
              </a:lnSpc>
              <a:spcBef>
                <a:spcPts val="0"/>
              </a:spcBef>
              <a:spcAft>
                <a:spcPts val="0"/>
              </a:spcAft>
              <a:buFont typeface="Symbol" panose="05050102010706020507" pitchFamily="18" charset="2"/>
              <a:buChar char=""/>
            </a:pPr>
            <a:r>
              <a:rPr lang="en-GB" sz="3800" dirty="0"/>
              <a:t>Aston Reinvestment Trust in 1989</a:t>
            </a:r>
          </a:p>
          <a:p>
            <a:pPr marL="623888" lvl="0" indent="-261938">
              <a:lnSpc>
                <a:spcPct val="120000"/>
              </a:lnSpc>
              <a:spcBef>
                <a:spcPts val="0"/>
              </a:spcBef>
              <a:spcAft>
                <a:spcPts val="0"/>
              </a:spcAft>
              <a:buFont typeface="Symbol" panose="05050102010706020507" pitchFamily="18" charset="2"/>
              <a:buChar char=""/>
            </a:pPr>
            <a:r>
              <a:rPr lang="en-GB" sz="3800" dirty="0"/>
              <a:t>Community Enterprise in Strathclyde in 1984</a:t>
            </a:r>
          </a:p>
          <a:p>
            <a:pPr marL="623888" lvl="0" indent="-261938" algn="just">
              <a:lnSpc>
                <a:spcPct val="120000"/>
              </a:lnSpc>
              <a:spcBef>
                <a:spcPts val="0"/>
              </a:spcBef>
              <a:spcAft>
                <a:spcPts val="0"/>
              </a:spcAft>
              <a:buFont typeface="Symbol" panose="05050102010706020507" pitchFamily="18" charset="2"/>
              <a:buChar char=""/>
            </a:pPr>
            <a:r>
              <a:rPr lang="en-GB" sz="3800" dirty="0">
                <a:solidFill>
                  <a:srgbClr val="C00000"/>
                </a:solidFill>
                <a:effectLst/>
                <a:ea typeface="Calibri" panose="020F0502020204030204" pitchFamily="34" charset="0"/>
                <a:cs typeface="Times New Roman" panose="02020603050405020304" pitchFamily="18" charset="0"/>
              </a:rPr>
              <a:t>Sheffield Cooperative Development Group in 1981</a:t>
            </a:r>
          </a:p>
          <a:p>
            <a:pPr marL="623888" lvl="0" indent="-261938" algn="just">
              <a:lnSpc>
                <a:spcPct val="120000"/>
              </a:lnSpc>
              <a:spcBef>
                <a:spcPts val="0"/>
              </a:spcBef>
              <a:spcAft>
                <a:spcPts val="0"/>
              </a:spcAft>
              <a:buFont typeface="Symbol" panose="05050102010706020507" pitchFamily="18" charset="2"/>
              <a:buChar char=""/>
            </a:pPr>
            <a:r>
              <a:rPr lang="en-GB" sz="3800" dirty="0">
                <a:effectLst/>
                <a:ea typeface="Calibri" panose="020F0502020204030204" pitchFamily="34" charset="0"/>
                <a:cs typeface="Times New Roman" panose="02020603050405020304" pitchFamily="18" charset="0"/>
              </a:rPr>
              <a:t>Unemployed Workers’ Centres from 1980 to 1985</a:t>
            </a:r>
          </a:p>
          <a:p>
            <a:pPr marL="623888" lvl="0" indent="-261938" algn="just">
              <a:lnSpc>
                <a:spcPct val="120000"/>
              </a:lnSpc>
              <a:spcBef>
                <a:spcPts val="0"/>
              </a:spcBef>
              <a:spcAft>
                <a:spcPts val="0"/>
              </a:spcAft>
              <a:buFont typeface="Symbol" panose="05050102010706020507" pitchFamily="18" charset="2"/>
              <a:buChar char=""/>
            </a:pPr>
            <a:r>
              <a:rPr lang="en-GB" sz="3800" dirty="0">
                <a:effectLst/>
                <a:ea typeface="Calibri" panose="020F0502020204030204" pitchFamily="34" charset="0"/>
                <a:cs typeface="Times New Roman" panose="02020603050405020304" pitchFamily="18" charset="0"/>
              </a:rPr>
              <a:t>Tyneside Economic Development Company in 1983  </a:t>
            </a:r>
          </a:p>
          <a:p>
            <a:pPr marL="361950" lvl="0" indent="0" algn="just">
              <a:lnSpc>
                <a:spcPct val="120000"/>
              </a:lnSpc>
              <a:spcBef>
                <a:spcPts val="0"/>
              </a:spcBef>
              <a:spcAft>
                <a:spcPts val="0"/>
              </a:spcAft>
              <a:buNone/>
            </a:pPr>
            <a:endParaRPr lang="en-GB" sz="3800" dirty="0">
              <a:solidFill>
                <a:srgbClr val="002060"/>
              </a:solidFill>
              <a:effectLst/>
              <a:ea typeface="Calibri" panose="020F0502020204030204" pitchFamily="34" charset="0"/>
              <a:cs typeface="Times New Roman" panose="02020603050405020304" pitchFamily="18" charset="0"/>
            </a:endParaRPr>
          </a:p>
          <a:p>
            <a:pPr marL="623888" indent="-261938">
              <a:lnSpc>
                <a:spcPct val="90000"/>
              </a:lnSpc>
            </a:pPr>
            <a:endParaRPr lang="en-GB" sz="1000" dirty="0"/>
          </a:p>
          <a:p>
            <a:pPr>
              <a:lnSpc>
                <a:spcPct val="90000"/>
              </a:lnSpc>
              <a:defRPr/>
            </a:pPr>
            <a:endParaRPr lang="en-GB" sz="1000" i="1"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1724376808"/>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38887" y="320041"/>
            <a:ext cx="8725601" cy="444663"/>
          </a:xfrm>
        </p:spPr>
        <p:txBody>
          <a:bodyPr>
            <a:normAutofit fontScale="90000"/>
          </a:bodyPr>
          <a:lstStyle/>
          <a:p>
            <a:pPr fontAlgn="base">
              <a:lnSpc>
                <a:spcPct val="90000"/>
              </a:lnSpc>
            </a:pPr>
            <a:r>
              <a:rPr lang="en-GB" sz="3200" dirty="0">
                <a:solidFill>
                  <a:srgbClr val="008080"/>
                </a:solidFill>
                <a:latin typeface="Calibri" panose="020F0502020204030204" pitchFamily="34" charset="0"/>
                <a:cs typeface="Calibri" panose="020F0502020204030204" pitchFamily="34" charset="0"/>
              </a:rPr>
              <a:t>GLC 1980s-1990s Social Enterprises and Funding </a:t>
            </a:r>
            <a:endParaRPr lang="en-GB" sz="3200" b="0" i="0" dirty="0">
              <a:solidFill>
                <a:srgbClr val="008080"/>
              </a:solidFill>
              <a:effectLst/>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38887" y="692696"/>
            <a:ext cx="8725601" cy="6696745"/>
          </a:xfrm>
        </p:spPr>
        <p:txBody>
          <a:bodyPr>
            <a:noAutofit/>
          </a:bodyPr>
          <a:lstStyle/>
          <a:p>
            <a:pPr marL="180975" indent="-180975">
              <a:spcBef>
                <a:spcPts val="0"/>
              </a:spcBef>
              <a:spcAft>
                <a:spcPts val="0"/>
              </a:spcAft>
            </a:pPr>
            <a:r>
              <a:rPr lang="en-GB" sz="2400" dirty="0">
                <a:effectLst/>
                <a:ea typeface="Calibri" panose="020F0502020204030204" pitchFamily="34" charset="0"/>
                <a:cs typeface="Times New Roman" panose="02020603050405020304" pitchFamily="18" charset="0"/>
              </a:rPr>
              <a:t>“Greater London Enterprise sought to establish a Social Economy Framework for London in the 1990s </a:t>
            </a:r>
            <a:r>
              <a:rPr lang="en-GB" sz="2400" dirty="0">
                <a:solidFill>
                  <a:srgbClr val="CC0099"/>
                </a:solidFill>
                <a:effectLst/>
                <a:ea typeface="Calibri" panose="020F0502020204030204" pitchFamily="34" charset="0"/>
                <a:cs typeface="Calibri" panose="020F0502020204030204" pitchFamily="34" charset="0"/>
              </a:rPr>
              <a:t>(Martinelli et al., 2003, p. 231)</a:t>
            </a:r>
            <a:r>
              <a:rPr lang="en-GB" sz="2400" dirty="0">
                <a:effectLst/>
                <a:ea typeface="Calibri" panose="020F0502020204030204" pitchFamily="34" charset="0"/>
                <a:cs typeface="Times New Roman" panose="02020603050405020304" pitchFamily="18" charset="0"/>
              </a:rPr>
              <a:t>:</a:t>
            </a:r>
          </a:p>
          <a:p>
            <a:pPr marL="539750" indent="-182563">
              <a:spcBef>
                <a:spcPts val="0"/>
              </a:spcBef>
              <a:spcAft>
                <a:spcPts val="0"/>
              </a:spcAft>
              <a:buFont typeface="Symbol" panose="05050102010706020507" pitchFamily="18" charset="2"/>
              <a:buChar char="-"/>
            </a:pPr>
            <a:endParaRPr lang="en-GB" sz="800" dirty="0"/>
          </a:p>
          <a:p>
            <a:pPr marL="539750" indent="-182563">
              <a:spcBef>
                <a:spcPts val="0"/>
              </a:spcBef>
              <a:spcAft>
                <a:spcPts val="0"/>
              </a:spcAft>
              <a:buFont typeface="Symbol" panose="05050102010706020507" pitchFamily="18" charset="2"/>
              <a:buChar char="-"/>
            </a:pPr>
            <a:r>
              <a:rPr lang="en-GB" sz="2400" dirty="0"/>
              <a:t>“they developed a more proactive agenda, becoming increasingly involved in local economic development”</a:t>
            </a:r>
          </a:p>
          <a:p>
            <a:pPr marL="539750" indent="-182563">
              <a:spcBef>
                <a:spcPts val="0"/>
              </a:spcBef>
              <a:spcAft>
                <a:spcPts val="0"/>
              </a:spcAft>
              <a:buFont typeface="Symbol" panose="05050102010706020507" pitchFamily="18" charset="2"/>
              <a:buChar char="-"/>
            </a:pPr>
            <a:endParaRPr lang="en-GB" sz="900" dirty="0">
              <a:effectLst/>
              <a:ea typeface="Calibri" panose="020F0502020204030204" pitchFamily="34" charset="0"/>
              <a:cs typeface="Times New Roman" panose="02020603050405020304" pitchFamily="18" charset="0"/>
            </a:endParaRPr>
          </a:p>
          <a:p>
            <a:pPr marL="180975" indent="-180975">
              <a:spcBef>
                <a:spcPts val="0"/>
              </a:spcBef>
              <a:spcAft>
                <a:spcPts val="0"/>
              </a:spcAft>
            </a:pPr>
            <a:r>
              <a:rPr lang="en-GB" sz="2400" b="0" i="1" u="none" strike="noStrike" baseline="0" dirty="0">
                <a:solidFill>
                  <a:srgbClr val="000099"/>
                </a:solidFill>
              </a:rPr>
              <a:t>“</a:t>
            </a:r>
            <a:r>
              <a:rPr lang="en-GB" sz="2400" b="0" u="none" strike="noStrike" baseline="0" dirty="0"/>
              <a:t>GLEB has encouraged each cooperative to specialise in a particular area.…it can invest in small new enterprises which can take advantage of new markets created by existing restructuring processes or by invention of new products</a:t>
            </a:r>
            <a:r>
              <a:rPr lang="en-GB" sz="2400" dirty="0"/>
              <a:t> </a:t>
            </a:r>
            <a:r>
              <a:rPr lang="en-GB" sz="2400" dirty="0">
                <a:solidFill>
                  <a:srgbClr val="CC0099"/>
                </a:solidFill>
                <a:effectLst/>
                <a:ea typeface="Calibri" panose="020F0502020204030204" pitchFamily="34" charset="0"/>
                <a:cs typeface="Calibri" panose="020F0502020204030204" pitchFamily="34" charset="0"/>
              </a:rPr>
              <a:t>(Newman, 1986, p. 59)</a:t>
            </a:r>
          </a:p>
          <a:p>
            <a:pPr marL="180975" indent="-180975" algn="just"/>
            <a:r>
              <a:rPr lang="en-GB" sz="2400" b="0" u="none" strike="noStrike" baseline="0" dirty="0"/>
              <a:t>GLC £8.43mn invested in 116 enterprises accounting for 2000 jobs. </a:t>
            </a:r>
            <a:r>
              <a:rPr lang="en-GB" sz="2400" dirty="0">
                <a:solidFill>
                  <a:srgbClr val="CC0099"/>
                </a:solidFill>
                <a:effectLst/>
                <a:ea typeface="Calibri" panose="020F0502020204030204" pitchFamily="34" charset="0"/>
                <a:cs typeface="Calibri" panose="020F0502020204030204" pitchFamily="34" charset="0"/>
              </a:rPr>
              <a:t>(Benington, 1986, p. 19)</a:t>
            </a:r>
          </a:p>
          <a:p>
            <a:pPr marL="180975" indent="-180975" algn="just"/>
            <a:r>
              <a:rPr lang="en-GB" sz="2400" dirty="0">
                <a:effectLst/>
                <a:latin typeface="Calibri" panose="020F0502020204030204" pitchFamily="34" charset="0"/>
                <a:ea typeface="Calibri" panose="020F0502020204030204" pitchFamily="34" charset="0"/>
              </a:rPr>
              <a:t>60 local Cooperative Development Agencies supported by local authorities provided start up assistance. </a:t>
            </a:r>
            <a:r>
              <a:rPr lang="en-GB" sz="2400" dirty="0">
                <a:effectLst/>
                <a:latin typeface="Calibri" panose="020F0502020204030204" pitchFamily="34" charset="0"/>
                <a:ea typeface="Calibri" panose="020F0502020204030204" pitchFamily="34" charset="0"/>
                <a:cs typeface="Times New Roman" panose="02020603050405020304" pitchFamily="18" charset="0"/>
              </a:rPr>
              <a:t>Over ten years, this triggered the creation of 1,176 co-ops employing 6,900 people – an average of six staff per co-op </a:t>
            </a:r>
            <a:r>
              <a:rPr lang="en-GB" sz="2400" dirty="0">
                <a:solidFill>
                  <a:srgbClr val="CC0099"/>
                </a:solidFill>
                <a:effectLst/>
                <a:latin typeface="Calibri" panose="020F0502020204030204" pitchFamily="34" charset="0"/>
                <a:ea typeface="Calibri" panose="020F0502020204030204" pitchFamily="34" charset="0"/>
                <a:cs typeface="Times New Roman" panose="02020603050405020304" pitchFamily="18" charset="0"/>
              </a:rPr>
              <a:t>(Cornforth, Thomas et al. 1988). </a:t>
            </a:r>
            <a:endParaRPr lang="en-GB" sz="2400" b="0" i="1" u="none" strike="noStrike" baseline="0" dirty="0">
              <a:solidFill>
                <a:srgbClr val="CC0099"/>
              </a:solidFill>
            </a:endParaRPr>
          </a:p>
          <a:p>
            <a:pPr algn="just"/>
            <a:endParaRPr lang="en-GB" sz="2400" b="0" i="1" u="none" strike="noStrike" baseline="0" dirty="0"/>
          </a:p>
          <a:p>
            <a:pPr marL="361950" lvl="0" indent="0" algn="just">
              <a:lnSpc>
                <a:spcPct val="120000"/>
              </a:lnSpc>
              <a:spcBef>
                <a:spcPts val="0"/>
              </a:spcBef>
              <a:spcAft>
                <a:spcPts val="0"/>
              </a:spcAft>
              <a:buNone/>
            </a:pPr>
            <a:endParaRPr lang="en-GB" sz="2400" dirty="0">
              <a:solidFill>
                <a:srgbClr val="002060"/>
              </a:solidFill>
              <a:effectLst/>
              <a:ea typeface="Calibri" panose="020F0502020204030204" pitchFamily="34" charset="0"/>
              <a:cs typeface="Times New Roman" panose="02020603050405020304" pitchFamily="18" charset="0"/>
            </a:endParaRPr>
          </a:p>
          <a:p>
            <a:pPr marL="623888" indent="-261938">
              <a:lnSpc>
                <a:spcPct val="90000"/>
              </a:lnSpc>
            </a:pPr>
            <a:endParaRPr lang="en-GB" sz="2400" dirty="0"/>
          </a:p>
          <a:p>
            <a:pPr>
              <a:lnSpc>
                <a:spcPct val="90000"/>
              </a:lnSpc>
              <a:defRPr/>
            </a:pPr>
            <a:endParaRPr lang="en-GB" sz="2400" i="1"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435540614"/>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38887" y="260649"/>
            <a:ext cx="8661654" cy="775354"/>
          </a:xfrm>
        </p:spPr>
        <p:txBody>
          <a:bodyPr>
            <a:normAutofit fontScale="90000"/>
          </a:bodyPr>
          <a:lstStyle/>
          <a:p>
            <a:pPr marR="0">
              <a:lnSpc>
                <a:spcPct val="90000"/>
              </a:lnSpc>
            </a:pPr>
            <a:r>
              <a:rPr lang="en-GB" sz="3200" b="0" i="0" u="none" strike="noStrike" baseline="0" dirty="0">
                <a:solidFill>
                  <a:srgbClr val="008080"/>
                </a:solidFill>
                <a:latin typeface="+mn-lt"/>
              </a:rPr>
              <a:t>Social Enterprise Unit Definition Excludes Cooperatives</a:t>
            </a:r>
          </a:p>
        </p:txBody>
      </p: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243459" y="908719"/>
            <a:ext cx="8721029" cy="5688631"/>
          </a:xfrm>
        </p:spPr>
        <p:txBody>
          <a:bodyPr>
            <a:normAutofit fontScale="85000" lnSpcReduction="20000"/>
          </a:bodyPr>
          <a:lstStyle/>
          <a:p>
            <a:pPr marR="0">
              <a:lnSpc>
                <a:spcPct val="90000"/>
              </a:lnSpc>
            </a:pPr>
            <a:r>
              <a:rPr lang="en-GB" sz="2400" b="0" i="0" u="none" strike="noStrike" baseline="0" dirty="0"/>
              <a:t>SEU </a:t>
            </a:r>
            <a:r>
              <a:rPr lang="en-GB" sz="2400" dirty="0"/>
              <a:t>consultations </a:t>
            </a:r>
            <a:r>
              <a:rPr lang="en-GB" sz="2400" b="0" i="0" u="none" strike="noStrike" baseline="0" dirty="0"/>
              <a:t>about meaning of social enterprise October 2001, issued following definition of social enterprise – </a:t>
            </a:r>
          </a:p>
          <a:p>
            <a:pPr marL="538163" marR="0" indent="-176213">
              <a:lnSpc>
                <a:spcPct val="90000"/>
              </a:lnSpc>
              <a:buFont typeface="Symbol" panose="05050102010706020507" pitchFamily="18" charset="2"/>
              <a:buChar char="-"/>
            </a:pPr>
            <a:r>
              <a:rPr lang="en-GB" sz="2400" b="0" i="1" u="none" strike="noStrike" baseline="0" dirty="0">
                <a:solidFill>
                  <a:srgbClr val="C00000"/>
                </a:solidFill>
              </a:rPr>
              <a:t>Profits are re-invested in the business or in the community, offering the possibility of effective, sustainable self-help leading to wider benefits. </a:t>
            </a:r>
            <a:endParaRPr lang="en-GB" sz="2400" b="0" i="0" u="none" strike="noStrike" baseline="0" dirty="0">
              <a:solidFill>
                <a:srgbClr val="C00000"/>
              </a:solidFill>
            </a:endParaRPr>
          </a:p>
          <a:p>
            <a:pPr marR="0">
              <a:lnSpc>
                <a:spcPct val="90000"/>
              </a:lnSpc>
            </a:pPr>
            <a:endParaRPr lang="en-GB" sz="2400" dirty="0"/>
          </a:p>
          <a:p>
            <a:pPr marR="0">
              <a:lnSpc>
                <a:spcPct val="90000"/>
              </a:lnSpc>
            </a:pPr>
            <a:r>
              <a:rPr lang="en-GB" sz="2400" b="0" i="0" u="none" strike="noStrike" baseline="0" dirty="0"/>
              <a:t>Definition challenged co-operative movement’s inclusion under social enterprise umbrella. Lobbying by co-operative movement, including Co-operative Union, by Pauline Green, former MEP, Leader of EP </a:t>
            </a:r>
            <a:r>
              <a:rPr lang="en-GB" sz="2400" dirty="0"/>
              <a:t>S</a:t>
            </a:r>
            <a:r>
              <a:rPr lang="en-GB" sz="2400" b="0" i="0" u="none" strike="noStrike" baseline="0" dirty="0"/>
              <a:t>ocialist Group. </a:t>
            </a:r>
          </a:p>
          <a:p>
            <a:pPr marR="0">
              <a:lnSpc>
                <a:spcPct val="90000"/>
              </a:lnSpc>
            </a:pPr>
            <a:endParaRPr lang="en-GB" sz="2400" dirty="0"/>
          </a:p>
          <a:p>
            <a:pPr marR="0">
              <a:lnSpc>
                <a:spcPct val="90000"/>
              </a:lnSpc>
            </a:pPr>
            <a:r>
              <a:rPr lang="en-GB" sz="2400" b="0" i="0" u="none" strike="noStrike" baseline="0" dirty="0"/>
              <a:t>When DTI ‘Strategy for Success’ with its definition published July 2002, subtle but significant changes made: </a:t>
            </a:r>
          </a:p>
          <a:p>
            <a:pPr marL="538163" marR="0" indent="-176213">
              <a:lnSpc>
                <a:spcPct val="90000"/>
              </a:lnSpc>
              <a:buFont typeface="Symbol" panose="05050102010706020507" pitchFamily="18" charset="2"/>
              <a:buChar char=""/>
            </a:pPr>
            <a:r>
              <a:rPr lang="en-GB" sz="2400" b="0" i="1" u="none" strike="noStrike" baseline="0" dirty="0">
                <a:solidFill>
                  <a:srgbClr val="C00000"/>
                </a:solidFill>
              </a:rPr>
              <a:t>A social enterprise is a business with primarily social objectives, whose surpluses are </a:t>
            </a:r>
            <a:r>
              <a:rPr lang="en-GB" sz="2400" b="0" i="1" u="sng" strike="noStrike" baseline="0" dirty="0">
                <a:solidFill>
                  <a:srgbClr val="FF0000"/>
                </a:solidFill>
              </a:rPr>
              <a:t>principally</a:t>
            </a:r>
            <a:r>
              <a:rPr lang="en-GB" sz="2400" b="0" i="1" u="none" strike="noStrike" baseline="0" dirty="0">
                <a:solidFill>
                  <a:srgbClr val="FF0000"/>
                </a:solidFill>
              </a:rPr>
              <a:t> </a:t>
            </a:r>
            <a:r>
              <a:rPr lang="en-GB" sz="2400" b="0" i="1" u="none" strike="noStrike" baseline="0" dirty="0">
                <a:solidFill>
                  <a:srgbClr val="C00000"/>
                </a:solidFill>
              </a:rPr>
              <a:t>reinvested</a:t>
            </a:r>
            <a:r>
              <a:rPr lang="en-GB" sz="2400" b="0" i="1" u="none" strike="noStrike" baseline="0" dirty="0">
                <a:solidFill>
                  <a:srgbClr val="FF0000"/>
                </a:solidFill>
              </a:rPr>
              <a:t> </a:t>
            </a:r>
            <a:r>
              <a:rPr lang="en-GB" sz="2400" b="0" i="1" u="none" strike="noStrike" baseline="0" dirty="0">
                <a:solidFill>
                  <a:srgbClr val="C00000"/>
                </a:solidFill>
              </a:rPr>
              <a:t>for that purpose in the business or in the community, rather than being driven by the need to maximise profit for shareholders and owners. </a:t>
            </a:r>
          </a:p>
          <a:p>
            <a:pPr marL="361950" marR="0" indent="0">
              <a:lnSpc>
                <a:spcPct val="90000"/>
              </a:lnSpc>
              <a:buNone/>
            </a:pPr>
            <a:endParaRPr lang="en-GB" sz="1200" b="0" i="0" u="none" strike="noStrike" baseline="0" dirty="0">
              <a:solidFill>
                <a:srgbClr val="C00000"/>
              </a:solidFill>
            </a:endParaRPr>
          </a:p>
          <a:p>
            <a:pPr marR="0">
              <a:lnSpc>
                <a:spcPct val="90000"/>
              </a:lnSpc>
            </a:pPr>
            <a:r>
              <a:rPr lang="en-GB" sz="2400" b="0" i="0" u="none" strike="noStrike" baseline="0" dirty="0"/>
              <a:t>“</a:t>
            </a:r>
            <a:r>
              <a:rPr lang="en-GB" sz="2400" b="0" i="1" u="none" strike="noStrike" baseline="0" dirty="0"/>
              <a:t>principally” </a:t>
            </a:r>
            <a:r>
              <a:rPr lang="en-GB" sz="2400" b="0" i="0" u="none" strike="noStrike" baseline="0" dirty="0"/>
              <a:t>completely changes definition of social enterprise. Instead of excluding investors as stakeholders in social enterprises, definition allows for possibility that may be investors in social enterprises, who expect share of profits. </a:t>
            </a:r>
            <a:r>
              <a:rPr lang="en-GB" sz="2400" dirty="0"/>
              <a:t>Paves the way for Community Interest Companies. </a:t>
            </a:r>
            <a:endParaRPr lang="en-GB" sz="2400" b="0" i="0" u="none" strike="noStrike" baseline="0" dirty="0"/>
          </a:p>
          <a:p>
            <a:pPr marR="0">
              <a:lnSpc>
                <a:spcPct val="90000"/>
              </a:lnSpc>
            </a:pPr>
            <a:endParaRPr lang="en-GB" sz="1300" b="0" i="0" u="none" strike="noStrike" baseline="0" dirty="0"/>
          </a:p>
          <a:p>
            <a:pPr>
              <a:lnSpc>
                <a:spcPct val="90000"/>
              </a:lnSpc>
            </a:pPr>
            <a:r>
              <a:rPr lang="en-GB" sz="2400" b="0" i="0" u="none" strike="noStrike" baseline="0" dirty="0"/>
              <a:t>Why did Government make change? One explanation is pressure from the co-operative movement</a:t>
            </a:r>
            <a:r>
              <a:rPr lang="en-GB" sz="2400" dirty="0"/>
              <a:t> </a:t>
            </a:r>
            <a:r>
              <a:rPr lang="en-GB" sz="2400" dirty="0">
                <a:solidFill>
                  <a:srgbClr val="CC0099"/>
                </a:solidFill>
                <a:effectLst/>
                <a:ea typeface="Calibri" panose="020F0502020204030204" pitchFamily="34" charset="0"/>
                <a:cs typeface="Calibri" panose="020F0502020204030204" pitchFamily="34" charset="0"/>
              </a:rPr>
              <a:t>(Brown, 2003)</a:t>
            </a:r>
            <a:endParaRPr lang="en-GB" sz="2400" dirty="0">
              <a:solidFill>
                <a:srgbClr val="CC0099"/>
              </a:solidFill>
              <a:effectLst/>
              <a:ea typeface="Calibri" panose="020F0502020204030204" pitchFamily="34" charset="0"/>
              <a:cs typeface="Times New Roman" panose="02020603050405020304" pitchFamily="18" charset="0"/>
            </a:endParaRPr>
          </a:p>
          <a:p>
            <a:pPr marR="0">
              <a:lnSpc>
                <a:spcPct val="90000"/>
              </a:lnSpc>
            </a:pPr>
            <a:endParaRPr lang="en-GB" sz="800" b="0" i="0" u="none" strike="noStrike" baseline="0" dirty="0"/>
          </a:p>
          <a:p>
            <a:pPr marR="0">
              <a:lnSpc>
                <a:spcPct val="90000"/>
              </a:lnSpc>
            </a:pPr>
            <a:endParaRPr lang="en-GB" sz="800" dirty="0">
              <a:effectLst/>
              <a:latin typeface="Calibri" panose="020F0502020204030204" pitchFamily="34" charset="0"/>
              <a:ea typeface="Calibri" panose="020F0502020204030204" pitchFamily="34" charset="0"/>
              <a:cs typeface="Arial" panose="020B0604020202020204" pitchFamily="34" charset="0"/>
            </a:endParaRPr>
          </a:p>
          <a:p>
            <a:pPr>
              <a:lnSpc>
                <a:spcPct val="90000"/>
              </a:lnSpc>
              <a:spcBef>
                <a:spcPts val="600"/>
              </a:spcBef>
              <a:spcAft>
                <a:spcPts val="1200"/>
              </a:spcAft>
            </a:pPr>
            <a:endParaRPr lang="en-GB" sz="800" dirty="0">
              <a:effectLst/>
              <a:latin typeface="Calibri" panose="020F0502020204030204" pitchFamily="34" charset="0"/>
              <a:ea typeface="Calibri" panose="020F0502020204030204" pitchFamily="34" charset="0"/>
              <a:cs typeface="Arial" panose="020B0604020202020204" pitchFamily="34" charset="0"/>
            </a:endParaRPr>
          </a:p>
          <a:p>
            <a:pPr>
              <a:lnSpc>
                <a:spcPct val="90000"/>
              </a:lnSpc>
            </a:pPr>
            <a:endParaRPr lang="en-GB" sz="800" dirty="0"/>
          </a:p>
          <a:p>
            <a:pPr>
              <a:lnSpc>
                <a:spcPct val="90000"/>
              </a:lnSpc>
            </a:pPr>
            <a:endParaRPr lang="en-GB" sz="800" dirty="0"/>
          </a:p>
          <a:p>
            <a:pPr>
              <a:lnSpc>
                <a:spcPct val="90000"/>
              </a:lnSpc>
              <a:defRPr/>
            </a:pPr>
            <a:endParaRPr lang="en-GB" sz="800" i="1"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3738404851"/>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E033036A-9CFE-4893-BE2D-2AD2E37AAEEB}"/>
              </a:ext>
            </a:extLst>
          </p:cNvPr>
          <p:cNvSpPr>
            <a:spLocks noGrp="1"/>
          </p:cNvSpPr>
          <p:nvPr>
            <p:ph type="title"/>
          </p:nvPr>
        </p:nvSpPr>
        <p:spPr>
          <a:xfrm>
            <a:off x="238887" y="260649"/>
            <a:ext cx="8661654" cy="504055"/>
          </a:xfrm>
        </p:spPr>
        <p:txBody>
          <a:bodyPr>
            <a:normAutofit fontScale="90000"/>
          </a:bodyPr>
          <a:lstStyle/>
          <a:p>
            <a:pPr fontAlgn="base">
              <a:lnSpc>
                <a:spcPct val="90000"/>
              </a:lnSpc>
            </a:pPr>
            <a:r>
              <a:rPr lang="en-GB" sz="3200" b="0" i="0" dirty="0">
                <a:solidFill>
                  <a:srgbClr val="008080"/>
                </a:solidFill>
                <a:effectLst/>
                <a:latin typeface="Calibri" panose="020F0502020204030204" pitchFamily="34" charset="0"/>
                <a:cs typeface="Calibri" panose="020F0502020204030204" pitchFamily="34" charset="0"/>
              </a:rPr>
              <a:t>Social Enterprise Marketisation</a:t>
            </a:r>
          </a:p>
        </p:txBody>
      </p:sp>
      <p:sp>
        <p:nvSpPr>
          <p:cNvPr id="3" name="Content Placeholder 2">
            <a:extLst>
              <a:ext uri="{FF2B5EF4-FFF2-40B4-BE49-F238E27FC236}">
                <a16:creationId xmlns:a16="http://schemas.microsoft.com/office/drawing/2014/main" id="{F62D92D7-99CF-470E-AFEA-42E193B7AA66}"/>
              </a:ext>
            </a:extLst>
          </p:cNvPr>
          <p:cNvSpPr>
            <a:spLocks noGrp="1"/>
          </p:cNvSpPr>
          <p:nvPr>
            <p:ph idx="1"/>
          </p:nvPr>
        </p:nvSpPr>
        <p:spPr>
          <a:xfrm>
            <a:off x="179512" y="620689"/>
            <a:ext cx="8721029" cy="5917272"/>
          </a:xfrm>
        </p:spPr>
        <p:txBody>
          <a:bodyPr>
            <a:normAutofit/>
          </a:bodyPr>
          <a:lstStyle/>
          <a:p>
            <a:pPr marL="0" indent="0">
              <a:buNone/>
            </a:pPr>
            <a:r>
              <a:rPr lang="en-GB" sz="2400" dirty="0">
                <a:solidFill>
                  <a:srgbClr val="C00000"/>
                </a:solidFill>
              </a:rPr>
              <a:t>Antecedents’ Democratic Accountability Impedes Marketisation</a:t>
            </a:r>
            <a:endParaRPr lang="en-GB" sz="1000" dirty="0">
              <a:solidFill>
                <a:srgbClr val="C00000"/>
              </a:solidFill>
            </a:endParaRPr>
          </a:p>
          <a:p>
            <a:r>
              <a:rPr lang="en-GB" sz="2100" dirty="0"/>
              <a:t>Mainstream description of almost seamless transformation from cooperatives to social enterprise.</a:t>
            </a:r>
          </a:p>
          <a:p>
            <a:r>
              <a:rPr lang="en-GB" sz="2100" u="sng" dirty="0">
                <a:solidFill>
                  <a:srgbClr val="FF0000"/>
                </a:solidFill>
              </a:rPr>
              <a:t>In reality deliberate political rupture to jettison coops’ local democracy</a:t>
            </a:r>
          </a:p>
          <a:p>
            <a:r>
              <a:rPr lang="en-GB" sz="2100" dirty="0"/>
              <a:t>ICOF would not fund without democracy</a:t>
            </a:r>
          </a:p>
          <a:p>
            <a:r>
              <a:rPr lang="en-GB" sz="2100" dirty="0"/>
              <a:t>Paradigm shift from community control to marketised service delivery  </a:t>
            </a:r>
            <a:r>
              <a:rPr lang="en-GB" sz="2100" dirty="0">
                <a:solidFill>
                  <a:srgbClr val="CC0099"/>
                </a:solidFill>
              </a:rPr>
              <a:t>Neglect of 2000 Gordon Brown/Ronald Cohen Social Investment Task Force </a:t>
            </a:r>
          </a:p>
          <a:p>
            <a:r>
              <a:rPr lang="en-GB" sz="2100" dirty="0"/>
              <a:t>Discarding Cooperative Societies :Royal Arsenal, London, South Suburban </a:t>
            </a:r>
          </a:p>
          <a:p>
            <a:r>
              <a:rPr lang="en-GB" sz="2100" dirty="0"/>
              <a:t>Social Enterprise London, the real policy maker, discarding cooperatives </a:t>
            </a:r>
          </a:p>
          <a:p>
            <a:r>
              <a:rPr lang="en-GB" sz="2100" dirty="0">
                <a:solidFill>
                  <a:srgbClr val="C00000"/>
                </a:solidFill>
              </a:rPr>
              <a:t>Not recognising marketisation: </a:t>
            </a:r>
          </a:p>
          <a:p>
            <a:pPr marL="539750" indent="-182563">
              <a:buFont typeface="Symbol" panose="05050102010706020507" pitchFamily="18" charset="2"/>
              <a:buChar char="-"/>
            </a:pPr>
            <a:r>
              <a:rPr lang="en-GB" sz="2100" dirty="0">
                <a:solidFill>
                  <a:srgbClr val="C00000"/>
                </a:solidFill>
              </a:rPr>
              <a:t>July 2002 DTI Strategy for Success almost excludes cooperatives</a:t>
            </a:r>
          </a:p>
          <a:p>
            <a:pPr marL="539750" indent="-182563">
              <a:buFont typeface="Symbol" panose="05050102010706020507" pitchFamily="18" charset="2"/>
              <a:buChar char="-"/>
            </a:pPr>
            <a:r>
              <a:rPr lang="en-GB" sz="2100" dirty="0">
                <a:solidFill>
                  <a:srgbClr val="C00000"/>
                </a:solidFill>
              </a:rPr>
              <a:t>September 2002 Treasury Cost Cutting Review: delivery manual </a:t>
            </a:r>
          </a:p>
          <a:p>
            <a:pPr marL="539750" indent="-182563">
              <a:buFont typeface="Symbol" panose="05050102010706020507" pitchFamily="18" charset="2"/>
              <a:buChar char="-"/>
            </a:pPr>
            <a:r>
              <a:rPr lang="en-GB" sz="2100" dirty="0">
                <a:solidFill>
                  <a:srgbClr val="C00000"/>
                </a:solidFill>
              </a:rPr>
              <a:t>September 2002 ‘Private Action Public Benefit’: regulatory change</a:t>
            </a:r>
          </a:p>
          <a:p>
            <a:pPr marL="539750" indent="-182563">
              <a:buFont typeface="Symbol" panose="05050102010706020507" pitchFamily="18" charset="2"/>
              <a:buChar char="-"/>
            </a:pPr>
            <a:r>
              <a:rPr lang="en-GB" sz="2100" dirty="0">
                <a:solidFill>
                  <a:srgbClr val="C00000"/>
                </a:solidFill>
              </a:rPr>
              <a:t>March 2003 ‘Enterprise for Communities: Proposals for CIC’. Equity stakes </a:t>
            </a:r>
          </a:p>
          <a:p>
            <a:pPr marL="539750" indent="-182563">
              <a:buFont typeface="Symbol" panose="05050102010706020507" pitchFamily="18" charset="2"/>
              <a:buChar char="-"/>
            </a:pPr>
            <a:r>
              <a:rPr lang="en-GB" sz="2100" dirty="0">
                <a:solidFill>
                  <a:srgbClr val="C00000"/>
                </a:solidFill>
              </a:rPr>
              <a:t>November 2004 Community Interest Companies</a:t>
            </a:r>
          </a:p>
          <a:p>
            <a:pPr>
              <a:defRPr/>
            </a:pPr>
            <a:endParaRPr lang="en-GB" sz="2100" i="1" dirty="0"/>
          </a:p>
        </p:txBody>
      </p:sp>
      <p:sp>
        <p:nvSpPr>
          <p:cNvPr id="9" name="Rectangle 8">
            <a:extLst>
              <a:ext uri="{FF2B5EF4-FFF2-40B4-BE49-F238E27FC236}">
                <a16:creationId xmlns:a16="http://schemas.microsoft.com/office/drawing/2014/main" id="{47658199-B918-455B-A1DB-C4A179251F22}"/>
              </a:ext>
            </a:extLst>
          </p:cNvPr>
          <p:cNvSpPr/>
          <p:nvPr/>
        </p:nvSpPr>
        <p:spPr>
          <a:xfrm>
            <a:off x="0" y="4581525"/>
            <a:ext cx="9144000" cy="9350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3366288484"/>
      </p:ext>
    </p:extLst>
  </p:cSld>
  <p:clrMapOvr>
    <a:masterClrMapping/>
  </p:clrMapOvr>
  <mc:AlternateContent xmlns:mc="http://schemas.openxmlformats.org/markup-compatibility/2006" xmlns:p14="http://schemas.microsoft.com/office/powerpoint/2010/main">
    <mc:Choice Requires="p14">
      <p:transition spd="slow" p14:dur="2000" advTm="36734"/>
    </mc:Choice>
    <mc:Fallback xmlns="">
      <p:transition spd="slow" advTm="36734"/>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8341</TotalTime>
  <Words>2560</Words>
  <Application>Microsoft Office PowerPoint</Application>
  <PresentationFormat>On-screen Show (4:3)</PresentationFormat>
  <Paragraphs>217</Paragraphs>
  <Slides>19</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Palatino LT W01 Roman</vt:lpstr>
      <vt:lpstr>Symbol</vt:lpstr>
      <vt:lpstr>Times New Roman</vt:lpstr>
      <vt:lpstr>Office Theme</vt:lpstr>
      <vt:lpstr>PowerPoint Presentation</vt:lpstr>
      <vt:lpstr>PowerPoint Presentation</vt:lpstr>
      <vt:lpstr>Reclaiming Social Enterprise</vt:lpstr>
      <vt:lpstr>Reclaiming Social Enterprise II</vt:lpstr>
      <vt:lpstr>Basic Differences </vt:lpstr>
      <vt:lpstr>1980s Social Enterprises and Funding </vt:lpstr>
      <vt:lpstr>GLC 1980s-1990s Social Enterprises and Funding </vt:lpstr>
      <vt:lpstr>Social Enterprise Unit Definition Excludes Cooperatives</vt:lpstr>
      <vt:lpstr>Social Enterprise Marketisation</vt:lpstr>
      <vt:lpstr>Blair Breakfast Meeting with Cooperative Movement TUE 22 FEB 2002</vt:lpstr>
      <vt:lpstr>Private Finance: External Directors and Influence </vt:lpstr>
      <vt:lpstr>Ownership Hubs: ‘Help Us to Form a Coop’</vt:lpstr>
      <vt:lpstr>Employee Ownership by the Promoters </vt:lpstr>
      <vt:lpstr>Employee Ownership – What’s Really Needed </vt:lpstr>
      <vt:lpstr>Community Energy within the Market! </vt:lpstr>
      <vt:lpstr>Consequence and Conclusion </vt:lpstr>
      <vt:lpstr>Thank you. Questions and Discussion Please</vt:lpstr>
      <vt:lpstr>Bibliography</vt:lpstr>
      <vt:lpstr>Bibliography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Leslie Huckfield</dc:creator>
  <cp:lastModifiedBy>Huckfield, Leslie</cp:lastModifiedBy>
  <cp:revision>318</cp:revision>
  <dcterms:created xsi:type="dcterms:W3CDTF">2019-04-03T16:21:24Z</dcterms:created>
  <dcterms:modified xsi:type="dcterms:W3CDTF">2021-12-16T17:15:35Z</dcterms:modified>
</cp:coreProperties>
</file>